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Helvetica Neue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5056AD-B9C8-4B64-A292-ABE56299915F}">
  <a:tblStyle styleId="{245056AD-B9C8-4B64-A292-ABE5629991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HelveticaNeue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-regular.fntdata"/><Relationship Id="rId90" Type="http://schemas.openxmlformats.org/officeDocument/2006/relationships/slide" Target="slides/slide85.xml"/><Relationship Id="rId93" Type="http://schemas.openxmlformats.org/officeDocument/2006/relationships/font" Target="fonts/HelveticaNeue-italic.fntdata"/><Relationship Id="rId92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7d19557f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07d1955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7d19557f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7d19557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7d19557f_0_3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7d19557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d19557f_0_7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7d19557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7d19557f_0_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7d19557f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d19557f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d1955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7d19557f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7d19557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7d19557f_0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7d19557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7d19557f_0_3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7d19557f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7d19557f_0_3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7d19557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7d19557f_0_3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7d19557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43e3de42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43e3de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7d19557f_0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7d19557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7d19557f_0_3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7d19557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7d19557f_0_4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7d19557f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7d19557f_0_4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7d19557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7d19557f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7d19557f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7d19557f_0_4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7d19557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7d19557f_0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7d19557f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7d19557f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7d19557f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7d19557f_0_4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7d19557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7d19557f_0_5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7d19557f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7d19557f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7d1955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7d19557f_0_5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7d19557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8113e463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8113e46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7d19557f_0_5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7d19557f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7d19557f_0_5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7d19557f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7d19557f_0_5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7d19557f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7d19557f_0_5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7d19557f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7d19557f_0_5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7d19557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7d19557f_0_5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7d19557f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8113e463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8113e4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7d19557f_0_5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7d19557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8113e463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8113e4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e4b424a6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e4b424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7d19557f_0_5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7d19557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7d19557f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7d19557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7d19557f_0_6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7d19557f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7d19557f_0_6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7d19557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7d19557f_0_6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7d19557f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7d19557f_0_6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7d19557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7d19557f_0_7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7d19557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7d19557f_0_7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7d19557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7d19557f_0_7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7d19557f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8113e463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8113e4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7d19557f_0_7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7d19557f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7d19557f_0_7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7d19557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5e4b424a6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5e4b424a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7d19557f_0_7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7d19557f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7d19557f_0_7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7d19557f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5e4b424a6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5e4b424a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5e4b424a6_0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5e4b424a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e4b424a6_0_2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e4b424a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7d19557f_0_7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07d19557f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7d19557f_0_8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7d19557f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d19557f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d1955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07d19557f_0_8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07d19557f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7d19557f_0_8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07d19557f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07d19557f_0_8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07d19557f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d19557f_0_8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d19557f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07d19557f_0_8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07d19557f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07d19557f_0_8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07d19557f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07d19557f_0_8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07d19557f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7d19557f_0_8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7d19557f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7d19557f_0_8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7d19557f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7d19557f_0_9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07d19557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d19557f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d19557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07d19557f_0_9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07d19557f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7d19557f_0_9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7d19557f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7d19557f_0_9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7d19557f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07d19557f_0_8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07d19557f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07d19557f_0_9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07d19557f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7d19557f_0_9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7d19557f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7d19557f_0_9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7d19557f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08113e463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08113e4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7d19557f_0_9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07d19557f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07d19557f_0_10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07d19557f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d19557f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d19557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7d19557f_0_10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7d19557f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07d19557f_0_10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07d19557f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d19557f_0_10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d19557f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7d19557f_0_10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7d19557f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07d19557f_0_9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07d19557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07d19557f_0_9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07d19557f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d19557f_0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7d19557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12 -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10</a:t>
            </a:r>
            <a:r>
              <a:rPr lang="en" sz="2000">
                <a:solidFill>
                  <a:srgbClr val="FFFFFF"/>
                </a:solidFill>
              </a:rPr>
              <a:t> Oct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0" y="4593900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Erik Learned-Miller and TAs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3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idx="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12 -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10 Oct 2019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0" y="4593900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Erik Learned-Miller and TAs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pytorch.org/docs/master/nn.html#conv2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vlfeat.org/matconvnet/mfiles/vl_nnconv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caffe.berkeleyvision.org/tutorial/layers/convolution.html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ensorflow.org/api_docs/python/tf/nn/conv2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cs.stanford.edu/people/karpathy/convnetjs/demo/cifar10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youtube.com/watch?v=1PGLj-uKT1w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12:</a:t>
            </a:r>
            <a:b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63" y="2313275"/>
            <a:ext cx="72294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/>
        </p:nvSpPr>
        <p:spPr>
          <a:xfrm>
            <a:off x="6654125" y="4210825"/>
            <a:ext cx="2389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[LeNet-5, LeCun 1980]</a:t>
            </a:r>
            <a:endParaRPr i="1"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305225" y="15542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Preview: </a:t>
            </a:r>
            <a:r>
              <a:rPr lang="en" sz="1800"/>
              <a:t>ConvNet is a sequence of Convolution Layers, interspersed with activation functions</a:t>
            </a:r>
            <a:endParaRPr sz="1800"/>
          </a:p>
        </p:txBody>
      </p:sp>
      <p:sp>
        <p:nvSpPr>
          <p:cNvPr id="205" name="Google Shape;205;p17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207" name="Google Shape;207;p17"/>
          <p:cNvSpPr txBox="1"/>
          <p:nvPr/>
        </p:nvSpPr>
        <p:spPr>
          <a:xfrm>
            <a:off x="1154000" y="13531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208" name="Google Shape;208;p17"/>
          <p:cNvSpPr txBox="1"/>
          <p:nvPr/>
        </p:nvSpPr>
        <p:spPr>
          <a:xfrm>
            <a:off x="119088" y="38179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209" name="Google Shape;209;p17"/>
          <p:cNvCxnSpPr/>
          <p:nvPr/>
        </p:nvCxnSpPr>
        <p:spPr>
          <a:xfrm>
            <a:off x="1481875" y="240495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17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212" name="Google Shape;212;p17"/>
          <p:cNvSpPr txBox="1"/>
          <p:nvPr/>
        </p:nvSpPr>
        <p:spPr>
          <a:xfrm>
            <a:off x="3668600" y="13531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213" name="Google Shape;213;p17"/>
          <p:cNvSpPr txBox="1"/>
          <p:nvPr/>
        </p:nvSpPr>
        <p:spPr>
          <a:xfrm>
            <a:off x="2633688" y="38179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214" name="Google Shape;214;p17"/>
          <p:cNvSpPr txBox="1"/>
          <p:nvPr/>
        </p:nvSpPr>
        <p:spPr>
          <a:xfrm>
            <a:off x="1521200" y="241920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15" name="Google Shape;215;p1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/>
        </p:nvSpPr>
        <p:spPr>
          <a:xfrm>
            <a:off x="305225" y="15542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Preview: </a:t>
            </a:r>
            <a:r>
              <a:rPr lang="en" sz="1800"/>
              <a:t>ConvNet is a sequence of Convolutional Layers, interspersed with activation functions</a:t>
            </a:r>
            <a:endParaRPr sz="1800"/>
          </a:p>
        </p:txBody>
      </p:sp>
      <p:sp>
        <p:nvSpPr>
          <p:cNvPr id="221" name="Google Shape;221;p18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223" name="Google Shape;223;p18"/>
          <p:cNvSpPr txBox="1"/>
          <p:nvPr/>
        </p:nvSpPr>
        <p:spPr>
          <a:xfrm>
            <a:off x="1154000" y="13531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224" name="Google Shape;224;p18"/>
          <p:cNvSpPr txBox="1"/>
          <p:nvPr/>
        </p:nvSpPr>
        <p:spPr>
          <a:xfrm>
            <a:off x="119088" y="38179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225" name="Google Shape;225;p18"/>
          <p:cNvCxnSpPr/>
          <p:nvPr/>
        </p:nvCxnSpPr>
        <p:spPr>
          <a:xfrm>
            <a:off x="1481875" y="240495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18"/>
          <p:cNvSpPr txBox="1"/>
          <p:nvPr/>
        </p:nvSpPr>
        <p:spPr>
          <a:xfrm>
            <a:off x="1521200" y="241920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229" name="Google Shape;229;p18"/>
          <p:cNvSpPr txBox="1"/>
          <p:nvPr/>
        </p:nvSpPr>
        <p:spPr>
          <a:xfrm>
            <a:off x="3668600" y="13531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230" name="Google Shape;230;p18"/>
          <p:cNvSpPr txBox="1"/>
          <p:nvPr/>
        </p:nvSpPr>
        <p:spPr>
          <a:xfrm>
            <a:off x="2633688" y="38179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cxnSp>
        <p:nvCxnSpPr>
          <p:cNvPr id="231" name="Google Shape;231;p18"/>
          <p:cNvCxnSpPr/>
          <p:nvPr/>
        </p:nvCxnSpPr>
        <p:spPr>
          <a:xfrm>
            <a:off x="4225075" y="240495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18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b="1" lang="en" sz="1800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18"/>
          <p:cNvCxnSpPr/>
          <p:nvPr/>
        </p:nvCxnSpPr>
        <p:spPr>
          <a:xfrm>
            <a:off x="6815875" y="240495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18"/>
          <p:cNvSpPr txBox="1"/>
          <p:nvPr/>
        </p:nvSpPr>
        <p:spPr>
          <a:xfrm>
            <a:off x="6855200" y="241920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</p:txBody>
      </p:sp>
      <p:sp>
        <p:nvSpPr>
          <p:cNvPr id="236" name="Google Shape;236;p18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….</a:t>
            </a:r>
            <a:endParaRPr sz="2400"/>
          </a:p>
        </p:txBody>
      </p:sp>
      <p:sp>
        <p:nvSpPr>
          <p:cNvPr id="237" name="Google Shape;237;p18"/>
          <p:cNvSpPr txBox="1"/>
          <p:nvPr/>
        </p:nvSpPr>
        <p:spPr>
          <a:xfrm>
            <a:off x="5300688" y="38179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  <p:sp>
        <p:nvSpPr>
          <p:cNvPr id="238" name="Google Shape;238;p18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239" name="Google Shape;239;p18"/>
          <p:cNvSpPr txBox="1"/>
          <p:nvPr/>
        </p:nvSpPr>
        <p:spPr>
          <a:xfrm>
            <a:off x="6411800" y="13531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240" name="Google Shape;240;p1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/>
        </p:nvSpPr>
        <p:spPr>
          <a:xfrm>
            <a:off x="114875" y="4552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Preview</a:t>
            </a:r>
            <a:endParaRPr sz="1800"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7084175" y="45525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[From recent Yann LeCun slides]</a:t>
            </a:r>
            <a:endParaRPr i="1"/>
          </a:p>
        </p:txBody>
      </p:sp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/>
        </p:nvSpPr>
        <p:spPr>
          <a:xfrm>
            <a:off x="114875" y="4552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Preview</a:t>
            </a:r>
            <a:endParaRPr sz="1800"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313" y="93100"/>
            <a:ext cx="4913601" cy="2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/>
        </p:nvSpPr>
        <p:spPr>
          <a:xfrm>
            <a:off x="7084175" y="45525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[From recent Yann LeCun slides]</a:t>
            </a:r>
            <a:endParaRPr i="1"/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21" y="3147525"/>
            <a:ext cx="3961776" cy="1312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2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900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1068217" y="256375"/>
            <a:ext cx="6837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410200" y="-376025"/>
            <a:ext cx="9573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50" cy="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6266750" y="462900"/>
            <a:ext cx="2769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5x5 filters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(32 total)</a:t>
            </a:r>
            <a:endParaRPr sz="1800"/>
          </a:p>
        </p:txBody>
      </p:sp>
      <p:sp>
        <p:nvSpPr>
          <p:cNvPr id="267" name="Google Shape;267;p21"/>
          <p:cNvSpPr/>
          <p:nvPr/>
        </p:nvSpPr>
        <p:spPr>
          <a:xfrm>
            <a:off x="1803167" y="170126"/>
            <a:ext cx="247800" cy="2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02825" y="1314600"/>
            <a:ext cx="565500" cy="63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1"/>
          <p:cNvCxnSpPr>
            <a:stCxn id="267" idx="2"/>
            <a:endCxn id="268" idx="3"/>
          </p:cNvCxnSpPr>
          <p:nvPr/>
        </p:nvCxnSpPr>
        <p:spPr>
          <a:xfrm flipH="1">
            <a:off x="1068467" y="427826"/>
            <a:ext cx="858600" cy="120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1"/>
          <p:cNvSpPr txBox="1"/>
          <p:nvPr/>
        </p:nvSpPr>
        <p:spPr>
          <a:xfrm>
            <a:off x="4862550" y="1521150"/>
            <a:ext cx="41019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1" name="Google Shape;2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call the layer convolutional because it is related to convolution of two signals:</a:t>
            </a:r>
            <a:endParaRPr sz="1800"/>
          </a:p>
        </p:txBody>
      </p:sp>
      <p:cxnSp>
        <p:nvCxnSpPr>
          <p:cNvPr id="273" name="Google Shape;273;p21"/>
          <p:cNvCxnSpPr/>
          <p:nvPr/>
        </p:nvCxnSpPr>
        <p:spPr>
          <a:xfrm rot="10800000">
            <a:off x="7674125" y="3324250"/>
            <a:ext cx="0" cy="453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1"/>
          <p:cNvSpPr txBox="1"/>
          <p:nvPr/>
        </p:nvSpPr>
        <p:spPr>
          <a:xfrm>
            <a:off x="5895175" y="3744475"/>
            <a:ext cx="322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elementwise multiplication and sum of a filter and the signal (image)</a:t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2031775" y="317962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4908592" y="178726"/>
            <a:ext cx="247800" cy="257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21"/>
          <p:cNvCxnSpPr>
            <a:stCxn id="276" idx="2"/>
          </p:cNvCxnSpPr>
          <p:nvPr/>
        </p:nvCxnSpPr>
        <p:spPr>
          <a:xfrm flipH="1">
            <a:off x="1053292" y="436426"/>
            <a:ext cx="3979200" cy="2205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21"/>
          <p:cNvSpPr/>
          <p:nvPr/>
        </p:nvSpPr>
        <p:spPr>
          <a:xfrm>
            <a:off x="502825" y="2601365"/>
            <a:ext cx="565500" cy="63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 txBox="1"/>
          <p:nvPr/>
        </p:nvSpPr>
        <p:spPr>
          <a:xfrm>
            <a:off x="43175" y="-93463"/>
            <a:ext cx="2504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preview:</a:t>
            </a:r>
            <a:endParaRPr/>
          </a:p>
        </p:txBody>
      </p:sp>
      <p:sp>
        <p:nvSpPr>
          <p:cNvPr id="286" name="Google Shape;286;p2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sp>
        <p:nvSpPr>
          <p:cNvPr id="292" name="Google Shape;292;p23"/>
          <p:cNvSpPr/>
          <p:nvPr/>
        </p:nvSpPr>
        <p:spPr>
          <a:xfrm>
            <a:off x="1267100" y="2304125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2863350" y="2569925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3"/>
          <p:cNvCxnSpPr>
            <a:endCxn id="293" idx="2"/>
          </p:cNvCxnSpPr>
          <p:nvPr/>
        </p:nvCxnSpPr>
        <p:spPr>
          <a:xfrm flipH="1" rot="10800000">
            <a:off x="1373850" y="2711075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>
            <a:endCxn id="293" idx="2"/>
          </p:cNvCxnSpPr>
          <p:nvPr/>
        </p:nvCxnSpPr>
        <p:spPr>
          <a:xfrm>
            <a:off x="1393350" y="2473775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3"/>
          <p:cNvCxnSpPr>
            <a:endCxn id="293" idx="2"/>
          </p:cNvCxnSpPr>
          <p:nvPr/>
        </p:nvCxnSpPr>
        <p:spPr>
          <a:xfrm>
            <a:off x="1529550" y="2324375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3"/>
          <p:cNvCxnSpPr>
            <a:endCxn id="293" idx="2"/>
          </p:cNvCxnSpPr>
          <p:nvPr/>
        </p:nvCxnSpPr>
        <p:spPr>
          <a:xfrm flipH="1" rot="10800000">
            <a:off x="1555650" y="2711075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3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299" name="Google Shape;299;p23"/>
          <p:cNvSpPr txBox="1"/>
          <p:nvPr/>
        </p:nvSpPr>
        <p:spPr>
          <a:xfrm>
            <a:off x="1827500" y="15589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300" name="Google Shape;300;p23"/>
          <p:cNvSpPr txBox="1"/>
          <p:nvPr/>
        </p:nvSpPr>
        <p:spPr>
          <a:xfrm>
            <a:off x="792588" y="40237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301" name="Google Shape;301;p23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3108425" y="909750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303" name="Google Shape;303;p23"/>
          <p:cNvCxnSpPr/>
          <p:nvPr/>
        </p:nvCxnSpPr>
        <p:spPr>
          <a:xfrm flipH="1">
            <a:off x="1977350" y="1151525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3"/>
          <p:cNvCxnSpPr/>
          <p:nvPr/>
        </p:nvCxnSpPr>
        <p:spPr>
          <a:xfrm flipH="1">
            <a:off x="1666350" y="1635050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3"/>
          <p:cNvSpPr txBox="1"/>
          <p:nvPr/>
        </p:nvSpPr>
        <p:spPr>
          <a:xfrm>
            <a:off x="3471125" y="2852225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convolve (slide) over all spatial locations</a:t>
            </a:r>
            <a:endParaRPr sz="1800"/>
          </a:p>
        </p:txBody>
      </p:sp>
      <p:sp>
        <p:nvSpPr>
          <p:cNvPr id="307" name="Google Shape;307;p23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6709050" y="664950"/>
            <a:ext cx="1804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activation map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6588144" y="404560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310" name="Google Shape;310;p23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28</a:t>
            </a:r>
            <a:endParaRPr b="1" sz="1800"/>
          </a:p>
        </p:txBody>
      </p:sp>
      <p:sp>
        <p:nvSpPr>
          <p:cNvPr id="311" name="Google Shape;311;p23"/>
          <p:cNvSpPr txBox="1"/>
          <p:nvPr/>
        </p:nvSpPr>
        <p:spPr>
          <a:xfrm>
            <a:off x="7660053" y="2178938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28</a:t>
            </a:r>
            <a:endParaRPr b="1" sz="1800"/>
          </a:p>
        </p:txBody>
      </p:sp>
      <p:sp>
        <p:nvSpPr>
          <p:cNvPr id="312" name="Google Shape;312;p2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24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8" name="Google Shape;318;p24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</p:txBody>
      </p:sp>
      <p:sp>
        <p:nvSpPr>
          <p:cNvPr id="319" name="Google Shape;319;p24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20" name="Google Shape;320;p24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21" name="Google Shape;321;p24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sp>
        <p:nvSpPr>
          <p:cNvPr id="322" name="Google Shape;322;p2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5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</p:txBody>
      </p:sp>
      <p:sp>
        <p:nvSpPr>
          <p:cNvPr id="329" name="Google Shape;329;p25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30" name="Google Shape;330;p25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31" name="Google Shape;331;p25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sp>
        <p:nvSpPr>
          <p:cNvPr id="332" name="Google Shape;332;p2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</p:txBody>
      </p:sp>
      <p:sp>
        <p:nvSpPr>
          <p:cNvPr id="338" name="Google Shape;338;p26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39" name="Google Shape;339;p26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40" name="Google Shape;340;p26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41" name="Google Shape;341;p26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2" name="Google Shape;342;p2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400" y="220825"/>
            <a:ext cx="4626224" cy="41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638725" y="77375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demo in </a:t>
            </a:r>
            <a:br>
              <a:rPr lang="en"/>
            </a:br>
            <a:r>
              <a:rPr lang="en"/>
              <a:t>Matlab.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</p:txBody>
      </p:sp>
      <p:sp>
        <p:nvSpPr>
          <p:cNvPr id="348" name="Google Shape;348;p27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49" name="Google Shape;349;p27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50" name="Google Shape;350;p27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51" name="Google Shape;351;p27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2" name="Google Shape;352;p2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=&gt; 5x5 output</a:t>
            </a:r>
            <a:endParaRPr b="1" sz="2400"/>
          </a:p>
        </p:txBody>
      </p:sp>
      <p:sp>
        <p:nvSpPr>
          <p:cNvPr id="358" name="Google Shape;358;p28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59" name="Google Shape;359;p28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60" name="Google Shape;360;p28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61" name="Google Shape;361;p28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2</a:t>
            </a:r>
            <a:endParaRPr b="1" sz="2400"/>
          </a:p>
        </p:txBody>
      </p:sp>
      <p:sp>
        <p:nvSpPr>
          <p:cNvPr id="368" name="Google Shape;368;p29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69" name="Google Shape;369;p29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70" name="Google Shape;370;p29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71" name="Google Shape;371;p2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2</a:t>
            </a:r>
            <a:endParaRPr b="1" sz="2400"/>
          </a:p>
        </p:txBody>
      </p:sp>
      <p:sp>
        <p:nvSpPr>
          <p:cNvPr id="378" name="Google Shape;378;p30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79" name="Google Shape;379;p30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80" name="Google Shape;380;p30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81" name="Google Shape;381;p30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applied </a:t>
            </a:r>
            <a:r>
              <a:rPr b="1" lang="en" sz="2400"/>
              <a:t>with stride 2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=&gt; 3x3 output!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88" name="Google Shape;388;p31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89" name="Google Shape;389;p31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90" name="Google Shape;390;p31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2" name="Google Shape;392;p3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3?</a:t>
            </a:r>
            <a:endParaRPr b="1" sz="2400"/>
          </a:p>
        </p:txBody>
      </p:sp>
      <p:sp>
        <p:nvSpPr>
          <p:cNvPr id="398" name="Google Shape;398;p32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399" name="Google Shape;399;p32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400" name="Google Shape;400;p32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401" name="Google Shape;401;p32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2" name="Google Shape;402;p3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7x7 input (spatially)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assume 3x3 filter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3?</a:t>
            </a:r>
            <a:endParaRPr b="1" sz="2400"/>
          </a:p>
        </p:txBody>
      </p:sp>
      <p:sp>
        <p:nvSpPr>
          <p:cNvPr id="408" name="Google Shape;408;p33"/>
          <p:cNvSpPr txBox="1"/>
          <p:nvPr/>
        </p:nvSpPr>
        <p:spPr>
          <a:xfrm>
            <a:off x="1390175" y="79437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409" name="Google Shape;409;p33"/>
          <p:cNvSpPr txBox="1"/>
          <p:nvPr/>
        </p:nvSpPr>
        <p:spPr>
          <a:xfrm>
            <a:off x="3095700" y="266397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410" name="Google Shape;410;p33"/>
          <p:cNvSpPr txBox="1"/>
          <p:nvPr/>
        </p:nvSpPr>
        <p:spPr>
          <a:xfrm>
            <a:off x="138150" y="6045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closer look at spatial dimensions:</a:t>
            </a:r>
            <a:endParaRPr sz="2200"/>
          </a:p>
        </p:txBody>
      </p:sp>
      <p:graphicFrame>
        <p:nvGraphicFramePr>
          <p:cNvPr id="411" name="Google Shape;411;p33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2" name="Google Shape;412;p33"/>
          <p:cNvSpPr txBox="1"/>
          <p:nvPr/>
        </p:nvSpPr>
        <p:spPr>
          <a:xfrm>
            <a:off x="4689650" y="2649300"/>
            <a:ext cx="39720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doesn’t fit! 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cannot apply 3x3 filter on 7x7 input with stride 3.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13" name="Google Shape;413;p3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p34"/>
          <p:cNvGraphicFramePr/>
          <p:nvPr/>
        </p:nvGraphicFramePr>
        <p:xfrm>
          <a:off x="454925" y="8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19" name="Google Shape;419;p34"/>
          <p:cNvCxnSpPr/>
          <p:nvPr/>
        </p:nvCxnSpPr>
        <p:spPr>
          <a:xfrm>
            <a:off x="464475" y="628425"/>
            <a:ext cx="26958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34"/>
          <p:cNvSpPr txBox="1"/>
          <p:nvPr/>
        </p:nvSpPr>
        <p:spPr>
          <a:xfrm>
            <a:off x="1357025" y="9107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21" name="Google Shape;421;p34"/>
          <p:cNvSpPr txBox="1"/>
          <p:nvPr/>
        </p:nvSpPr>
        <p:spPr>
          <a:xfrm>
            <a:off x="3412900" y="180997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422" name="Google Shape;422;p34"/>
          <p:cNvCxnSpPr/>
          <p:nvPr/>
        </p:nvCxnSpPr>
        <p:spPr>
          <a:xfrm>
            <a:off x="3300300" y="850750"/>
            <a:ext cx="0" cy="259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4"/>
          <p:cNvSpPr txBox="1"/>
          <p:nvPr/>
        </p:nvSpPr>
        <p:spPr>
          <a:xfrm>
            <a:off x="844575" y="1942438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24" name="Google Shape;424;p34"/>
          <p:cNvSpPr txBox="1"/>
          <p:nvPr/>
        </p:nvSpPr>
        <p:spPr>
          <a:xfrm>
            <a:off x="1618875" y="1165888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25" name="Google Shape;425;p34"/>
          <p:cNvSpPr txBox="1"/>
          <p:nvPr/>
        </p:nvSpPr>
        <p:spPr>
          <a:xfrm>
            <a:off x="4608425" y="564675"/>
            <a:ext cx="4535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Output size: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(N - F) / stride + 1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e.g. N = 7, F =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stride 1 =&gt; (7 - 3)/1 + 1 = 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stride 2 =&gt; (7 - 3)/2 + 1 = 3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stride 3 =&gt; (7 - 3)/3 + 1 = 2.33 :\</a:t>
            </a:r>
            <a:endParaRPr sz="2400"/>
          </a:p>
        </p:txBody>
      </p:sp>
      <p:sp>
        <p:nvSpPr>
          <p:cNvPr id="426" name="Google Shape;426;p3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practice: Common to zero pad the border</a:t>
            </a:r>
            <a:endParaRPr sz="3000"/>
          </a:p>
        </p:txBody>
      </p:sp>
      <p:graphicFrame>
        <p:nvGraphicFramePr>
          <p:cNvPr id="432" name="Google Shape;432;p35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33" name="Google Shape;433;p35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e.g. input 7x7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4" name="Google Shape;434;p35"/>
          <p:cNvSpPr txBox="1"/>
          <p:nvPr/>
        </p:nvSpPr>
        <p:spPr>
          <a:xfrm>
            <a:off x="5021575" y="3212025"/>
            <a:ext cx="2892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35" name="Google Shape;435;p3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practice: Common to zero pad the border</a:t>
            </a:r>
            <a:endParaRPr sz="3000"/>
          </a:p>
        </p:txBody>
      </p:sp>
      <p:sp>
        <p:nvSpPr>
          <p:cNvPr id="441" name="Google Shape;441;p36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e.g. input 7x7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7x7 output!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442" name="Google Shape;442;p36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43" name="Google Shape;443;p3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1066450" y="1425763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1602875" y="37257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1" name="Google Shape;61;p10"/>
          <p:cNvSpPr txBox="1"/>
          <p:nvPr/>
        </p:nvSpPr>
        <p:spPr>
          <a:xfrm>
            <a:off x="2022850" y="2184488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2" name="Google Shape;62;p10"/>
          <p:cNvSpPr txBox="1"/>
          <p:nvPr/>
        </p:nvSpPr>
        <p:spPr>
          <a:xfrm>
            <a:off x="1008463" y="4117395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3" name="Google Shape;63;p10"/>
          <p:cNvSpPr txBox="1"/>
          <p:nvPr/>
        </p:nvSpPr>
        <p:spPr>
          <a:xfrm>
            <a:off x="0" y="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Convolution Layer</a:t>
            </a:r>
            <a:endParaRPr sz="3600"/>
          </a:p>
        </p:txBody>
      </p:sp>
      <p:sp>
        <p:nvSpPr>
          <p:cNvPr id="64" name="Google Shape;64;p10"/>
          <p:cNvSpPr txBox="1"/>
          <p:nvPr/>
        </p:nvSpPr>
        <p:spPr>
          <a:xfrm>
            <a:off x="751225" y="844013"/>
            <a:ext cx="3350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32x32x3 image</a:t>
            </a:r>
            <a:endParaRPr sz="2400"/>
          </a:p>
        </p:txBody>
      </p:sp>
      <p:sp>
        <p:nvSpPr>
          <p:cNvPr id="65" name="Google Shape;65;p10"/>
          <p:cNvSpPr txBox="1"/>
          <p:nvPr/>
        </p:nvSpPr>
        <p:spPr>
          <a:xfrm>
            <a:off x="2018375" y="3683300"/>
            <a:ext cx="20169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width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2438350" y="2167874"/>
            <a:ext cx="20169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height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1305400" y="4103741"/>
            <a:ext cx="44073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depth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e.g. input 7x7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7x7 output!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general, common to see CONV layers with stride 1, filters of size FxF, and zero-padding with (F-1)/2. (will preserve size spatially)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e.g. F = 3 =&gt; zero pad with 1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       F = 5 =&gt; zero pad with 2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       F = 7 =&gt; zero pad with 3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49" name="Google Shape;449;p3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practice: Common to zero pad the border</a:t>
            </a:r>
            <a:endParaRPr sz="3000"/>
          </a:p>
        </p:txBody>
      </p:sp>
      <p:graphicFrame>
        <p:nvGraphicFramePr>
          <p:cNvPr id="451" name="Google Shape;451;p37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/>
        </p:nvSpPr>
        <p:spPr>
          <a:xfrm>
            <a:off x="212775" y="134025"/>
            <a:ext cx="8548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 back to…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32x32 input convolved repeatedly with 5x5 filters shrinks volumes spatially!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(32 -&gt; 28 -&gt; 24 ...). Shrinking too fast is not good, doesn’t work well.</a:t>
            </a:r>
            <a:endParaRPr sz="1800"/>
          </a:p>
        </p:txBody>
      </p:sp>
      <p:sp>
        <p:nvSpPr>
          <p:cNvPr id="457" name="Google Shape;457;p38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459" name="Google Shape;459;p38"/>
          <p:cNvSpPr txBox="1"/>
          <p:nvPr/>
        </p:nvSpPr>
        <p:spPr>
          <a:xfrm>
            <a:off x="11897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460" name="Google Shape;460;p38"/>
          <p:cNvSpPr txBox="1"/>
          <p:nvPr/>
        </p:nvSpPr>
        <p:spPr>
          <a:xfrm>
            <a:off x="1547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461" name="Google Shape;461;p38"/>
          <p:cNvCxnSpPr/>
          <p:nvPr/>
        </p:nvCxnSpPr>
        <p:spPr>
          <a:xfrm>
            <a:off x="15175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38"/>
          <p:cNvSpPr txBox="1"/>
          <p:nvPr/>
        </p:nvSpPr>
        <p:spPr>
          <a:xfrm>
            <a:off x="1556900" y="28760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8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465" name="Google Shape;465;p38"/>
          <p:cNvSpPr txBox="1"/>
          <p:nvPr/>
        </p:nvSpPr>
        <p:spPr>
          <a:xfrm>
            <a:off x="37043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466" name="Google Shape;466;p38"/>
          <p:cNvSpPr txBox="1"/>
          <p:nvPr/>
        </p:nvSpPr>
        <p:spPr>
          <a:xfrm>
            <a:off x="26693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cxnSp>
        <p:nvCxnSpPr>
          <p:cNvPr id="467" name="Google Shape;467;p38"/>
          <p:cNvCxnSpPr/>
          <p:nvPr/>
        </p:nvCxnSpPr>
        <p:spPr>
          <a:xfrm>
            <a:off x="42607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38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b="1" lang="en" sz="1800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38"/>
          <p:cNvCxnSpPr/>
          <p:nvPr/>
        </p:nvCxnSpPr>
        <p:spPr>
          <a:xfrm>
            <a:off x="68515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38"/>
          <p:cNvSpPr txBox="1"/>
          <p:nvPr/>
        </p:nvSpPr>
        <p:spPr>
          <a:xfrm>
            <a:off x="6890900" y="28760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</p:txBody>
      </p:sp>
      <p:sp>
        <p:nvSpPr>
          <p:cNvPr id="472" name="Google Shape;472;p38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….</a:t>
            </a:r>
            <a:endParaRPr sz="2400"/>
          </a:p>
        </p:txBody>
      </p:sp>
      <p:sp>
        <p:nvSpPr>
          <p:cNvPr id="473" name="Google Shape;473;p38"/>
          <p:cNvSpPr txBox="1"/>
          <p:nvPr/>
        </p:nvSpPr>
        <p:spPr>
          <a:xfrm>
            <a:off x="53363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  <p:sp>
        <p:nvSpPr>
          <p:cNvPr id="474" name="Google Shape;474;p38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475" name="Google Shape;475;p38"/>
          <p:cNvSpPr txBox="1"/>
          <p:nvPr/>
        </p:nvSpPr>
        <p:spPr>
          <a:xfrm>
            <a:off x="64475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476" name="Google Shape;476;p3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/>
        </p:nvSpPr>
        <p:spPr>
          <a:xfrm>
            <a:off x="264125" y="20947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time:</a:t>
            </a:r>
            <a:endParaRPr sz="3000"/>
          </a:p>
        </p:txBody>
      </p:sp>
      <p:sp>
        <p:nvSpPr>
          <p:cNvPr id="482" name="Google Shape;482;p39"/>
          <p:cNvSpPr txBox="1"/>
          <p:nvPr/>
        </p:nvSpPr>
        <p:spPr>
          <a:xfrm>
            <a:off x="202800" y="1293275"/>
            <a:ext cx="57213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Input volume: </a:t>
            </a:r>
            <a:r>
              <a:rPr b="1" lang="en" sz="3000"/>
              <a:t>32x32x3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 5x5 filters with stride 1, pad 2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Output volume size: ?</a:t>
            </a:r>
            <a:endParaRPr sz="3000"/>
          </a:p>
        </p:txBody>
      </p:sp>
      <p:sp>
        <p:nvSpPr>
          <p:cNvPr id="483" name="Google Shape;483;p39"/>
          <p:cNvSpPr/>
          <p:nvPr/>
        </p:nvSpPr>
        <p:spPr>
          <a:xfrm>
            <a:off x="6564405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39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9"/>
          <p:cNvSpPr/>
          <p:nvPr/>
        </p:nvSpPr>
        <p:spPr>
          <a:xfrm>
            <a:off x="8287869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/>
        </p:nvSpPr>
        <p:spPr>
          <a:xfrm>
            <a:off x="264125" y="20947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time:</a:t>
            </a:r>
            <a:endParaRPr sz="3000"/>
          </a:p>
        </p:txBody>
      </p:sp>
      <p:sp>
        <p:nvSpPr>
          <p:cNvPr id="492" name="Google Shape;492;p40"/>
          <p:cNvSpPr txBox="1"/>
          <p:nvPr/>
        </p:nvSpPr>
        <p:spPr>
          <a:xfrm>
            <a:off x="202800" y="1293275"/>
            <a:ext cx="6557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Input volume: </a:t>
            </a:r>
            <a:r>
              <a:rPr b="1" lang="en" sz="3000">
                <a:solidFill>
                  <a:srgbClr val="0000FF"/>
                </a:solidFill>
              </a:rPr>
              <a:t>32x32</a:t>
            </a:r>
            <a:r>
              <a:rPr b="1" lang="en" sz="3000"/>
              <a:t>x3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/>
              <a:t> </a:t>
            </a:r>
            <a:r>
              <a:rPr lang="en" sz="3000">
                <a:solidFill>
                  <a:srgbClr val="FF00FF"/>
                </a:solidFill>
              </a:rPr>
              <a:t>5x5</a:t>
            </a:r>
            <a:r>
              <a:rPr lang="en" sz="3000"/>
              <a:t> filters with stride </a:t>
            </a:r>
            <a:r>
              <a:rPr lang="en" sz="3000">
                <a:solidFill>
                  <a:srgbClr val="38761D"/>
                </a:solidFill>
              </a:rPr>
              <a:t>1</a:t>
            </a:r>
            <a:r>
              <a:rPr lang="en" sz="3000"/>
              <a:t>, pad </a:t>
            </a:r>
            <a:r>
              <a:rPr lang="en" sz="3000">
                <a:solidFill>
                  <a:srgbClr val="9900FF"/>
                </a:solidFill>
              </a:rPr>
              <a:t>2</a:t>
            </a:r>
            <a:endParaRPr sz="3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Output volume size: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</a:t>
            </a:r>
            <a:r>
              <a:rPr lang="en" sz="3000">
                <a:solidFill>
                  <a:srgbClr val="0000FF"/>
                </a:solidFill>
              </a:rPr>
              <a:t>32</a:t>
            </a:r>
            <a:r>
              <a:rPr lang="en" sz="3000"/>
              <a:t>+2*</a:t>
            </a:r>
            <a:r>
              <a:rPr lang="en" sz="3000">
                <a:solidFill>
                  <a:srgbClr val="9900FF"/>
                </a:solidFill>
              </a:rPr>
              <a:t>2</a:t>
            </a:r>
            <a:r>
              <a:rPr lang="en" sz="3000">
                <a:solidFill>
                  <a:schemeClr val="dk1"/>
                </a:solidFill>
              </a:rPr>
              <a:t>-</a:t>
            </a:r>
            <a:r>
              <a:rPr lang="en" sz="3000">
                <a:solidFill>
                  <a:srgbClr val="FF00FF"/>
                </a:solidFill>
              </a:rPr>
              <a:t>5</a:t>
            </a:r>
            <a:r>
              <a:rPr lang="en" sz="3000"/>
              <a:t>)/</a:t>
            </a:r>
            <a:r>
              <a:rPr lang="en" sz="3000">
                <a:solidFill>
                  <a:srgbClr val="38761D"/>
                </a:solidFill>
              </a:rPr>
              <a:t>1</a:t>
            </a:r>
            <a:r>
              <a:rPr lang="en" sz="3000"/>
              <a:t>+1 = 32 spatially, so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32x32x</a:t>
            </a:r>
            <a:r>
              <a:rPr b="1" lang="en" sz="3000">
                <a:solidFill>
                  <a:srgbClr val="FF0000"/>
                </a:solidFill>
              </a:rPr>
              <a:t>10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6564405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40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40"/>
          <p:cNvSpPr/>
          <p:nvPr/>
        </p:nvSpPr>
        <p:spPr>
          <a:xfrm>
            <a:off x="8287869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/>
        </p:nvSpPr>
        <p:spPr>
          <a:xfrm>
            <a:off x="264125" y="20947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time:</a:t>
            </a:r>
            <a:endParaRPr sz="3000"/>
          </a:p>
        </p:txBody>
      </p:sp>
      <p:sp>
        <p:nvSpPr>
          <p:cNvPr id="502" name="Google Shape;502;p41"/>
          <p:cNvSpPr txBox="1"/>
          <p:nvPr/>
        </p:nvSpPr>
        <p:spPr>
          <a:xfrm>
            <a:off x="202800" y="1293275"/>
            <a:ext cx="64827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Input volume: </a:t>
            </a:r>
            <a:r>
              <a:rPr b="1" lang="en" sz="3000"/>
              <a:t>32x32x3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 5x5 filters with stride 1, pad 2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Number of parameters in this layer?</a:t>
            </a:r>
            <a:endParaRPr sz="3000"/>
          </a:p>
        </p:txBody>
      </p:sp>
      <p:sp>
        <p:nvSpPr>
          <p:cNvPr id="503" name="Google Shape;503;p41"/>
          <p:cNvSpPr/>
          <p:nvPr/>
        </p:nvSpPr>
        <p:spPr>
          <a:xfrm>
            <a:off x="6564405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41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1"/>
          <p:cNvSpPr/>
          <p:nvPr/>
        </p:nvSpPr>
        <p:spPr>
          <a:xfrm>
            <a:off x="8287869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/>
          <p:nvPr/>
        </p:nvSpPr>
        <p:spPr>
          <a:xfrm>
            <a:off x="264125" y="20947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time:</a:t>
            </a:r>
            <a:endParaRPr sz="3000"/>
          </a:p>
        </p:txBody>
      </p:sp>
      <p:sp>
        <p:nvSpPr>
          <p:cNvPr id="512" name="Google Shape;512;p42"/>
          <p:cNvSpPr txBox="1"/>
          <p:nvPr/>
        </p:nvSpPr>
        <p:spPr>
          <a:xfrm>
            <a:off x="202800" y="1293275"/>
            <a:ext cx="86160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Input volume: </a:t>
            </a:r>
            <a:r>
              <a:rPr b="1" lang="en" sz="3000">
                <a:solidFill>
                  <a:srgbClr val="0000FF"/>
                </a:solidFill>
              </a:rPr>
              <a:t>32x32</a:t>
            </a:r>
            <a:r>
              <a:rPr b="1" lang="en" sz="3000"/>
              <a:t>x</a:t>
            </a:r>
            <a:r>
              <a:rPr b="1" lang="en" sz="3000">
                <a:solidFill>
                  <a:srgbClr val="FF9900"/>
                </a:solidFill>
              </a:rPr>
              <a:t>3</a:t>
            </a:r>
            <a:endParaRPr b="1" sz="3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>
                <a:solidFill>
                  <a:srgbClr val="FF00FF"/>
                </a:solidFill>
              </a:rPr>
              <a:t> 5x5</a:t>
            </a:r>
            <a:r>
              <a:rPr lang="en" sz="3000"/>
              <a:t> filters with stride 1, pad 2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Number of parameters in this layer?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each filter has </a:t>
            </a:r>
            <a:r>
              <a:rPr lang="en" sz="3000">
                <a:solidFill>
                  <a:srgbClr val="FF00FF"/>
                </a:solidFill>
              </a:rPr>
              <a:t>5*5</a:t>
            </a:r>
            <a:r>
              <a:rPr lang="en" sz="3000"/>
              <a:t>*</a:t>
            </a:r>
            <a:r>
              <a:rPr lang="en" sz="3000">
                <a:solidFill>
                  <a:srgbClr val="FF9900"/>
                </a:solidFill>
              </a:rPr>
              <a:t>3</a:t>
            </a:r>
            <a:r>
              <a:rPr lang="en" sz="3000"/>
              <a:t> + 1 = </a:t>
            </a:r>
            <a:r>
              <a:rPr lang="en" sz="3000">
                <a:solidFill>
                  <a:srgbClr val="38761D"/>
                </a:solidFill>
              </a:rPr>
              <a:t>76</a:t>
            </a:r>
            <a:r>
              <a:rPr lang="en" sz="3000"/>
              <a:t> params      </a:t>
            </a:r>
            <a:r>
              <a:rPr lang="en" sz="2000"/>
              <a:t>(+1 for bias)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=&gt; </a:t>
            </a:r>
            <a:r>
              <a:rPr lang="en" sz="3000">
                <a:solidFill>
                  <a:srgbClr val="38761D"/>
                </a:solidFill>
              </a:rPr>
              <a:t>76</a:t>
            </a:r>
            <a:r>
              <a:rPr lang="en" sz="3000"/>
              <a:t>*</a:t>
            </a: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/>
              <a:t> = </a:t>
            </a:r>
            <a:r>
              <a:rPr b="1" lang="en" sz="3000"/>
              <a:t>760</a:t>
            </a:r>
            <a:endParaRPr b="1" sz="3000"/>
          </a:p>
        </p:txBody>
      </p:sp>
      <p:sp>
        <p:nvSpPr>
          <p:cNvPr id="513" name="Google Shape;513;p42"/>
          <p:cNvSpPr/>
          <p:nvPr/>
        </p:nvSpPr>
        <p:spPr>
          <a:xfrm>
            <a:off x="6564405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2"/>
          <p:cNvSpPr/>
          <p:nvPr/>
        </p:nvSpPr>
        <p:spPr>
          <a:xfrm>
            <a:off x="8287869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3" y="50817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3" y="50817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1451300" y="1420500"/>
            <a:ext cx="2966100" cy="92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(btw, 1x1 convolution layers make perfect sense)</a:t>
            </a:r>
            <a:endParaRPr sz="2400"/>
          </a:p>
        </p:txBody>
      </p:sp>
      <p:sp>
        <p:nvSpPr>
          <p:cNvPr id="536" name="Google Shape;536;p45"/>
          <p:cNvSpPr/>
          <p:nvPr/>
        </p:nvSpPr>
        <p:spPr>
          <a:xfrm>
            <a:off x="518925" y="1099725"/>
            <a:ext cx="1686000" cy="2702700"/>
          </a:xfrm>
          <a:prstGeom prst="cube">
            <a:avLst>
              <a:gd fmla="val 41438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773175" y="376645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</a:t>
            </a:r>
            <a:endParaRPr sz="1800"/>
          </a:p>
        </p:txBody>
      </p:sp>
      <p:sp>
        <p:nvSpPr>
          <p:cNvPr id="538" name="Google Shape;538;p45"/>
          <p:cNvSpPr txBox="1"/>
          <p:nvPr/>
        </p:nvSpPr>
        <p:spPr>
          <a:xfrm>
            <a:off x="1807000" y="337732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56</a:t>
            </a:r>
            <a:endParaRPr sz="1800"/>
          </a:p>
        </p:txBody>
      </p:sp>
      <p:sp>
        <p:nvSpPr>
          <p:cNvPr id="539" name="Google Shape;539;p45"/>
          <p:cNvSpPr txBox="1"/>
          <p:nvPr/>
        </p:nvSpPr>
        <p:spPr>
          <a:xfrm>
            <a:off x="2210225" y="1941413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56</a:t>
            </a:r>
            <a:endParaRPr sz="1800"/>
          </a:p>
        </p:txBody>
      </p:sp>
      <p:cxnSp>
        <p:nvCxnSpPr>
          <p:cNvPr id="540" name="Google Shape;540;p45"/>
          <p:cNvCxnSpPr/>
          <p:nvPr/>
        </p:nvCxnSpPr>
        <p:spPr>
          <a:xfrm>
            <a:off x="3382025" y="2478375"/>
            <a:ext cx="155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45"/>
          <p:cNvSpPr txBox="1"/>
          <p:nvPr/>
        </p:nvSpPr>
        <p:spPr>
          <a:xfrm>
            <a:off x="3435725" y="1712825"/>
            <a:ext cx="1780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1x1 CONV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32 filters</a:t>
            </a:r>
            <a:endParaRPr sz="1800"/>
          </a:p>
        </p:txBody>
      </p:sp>
      <p:sp>
        <p:nvSpPr>
          <p:cNvPr id="542" name="Google Shape;542;p45"/>
          <p:cNvSpPr/>
          <p:nvPr/>
        </p:nvSpPr>
        <p:spPr>
          <a:xfrm>
            <a:off x="5690700" y="1099725"/>
            <a:ext cx="1149300" cy="2702700"/>
          </a:xfrm>
          <a:prstGeom prst="cube">
            <a:avLst>
              <a:gd fmla="val 49731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5712900" y="376645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544" name="Google Shape;544;p45"/>
          <p:cNvSpPr txBox="1"/>
          <p:nvPr/>
        </p:nvSpPr>
        <p:spPr>
          <a:xfrm>
            <a:off x="6670525" y="345352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56</a:t>
            </a:r>
            <a:endParaRPr sz="1800"/>
          </a:p>
        </p:txBody>
      </p:sp>
      <p:sp>
        <p:nvSpPr>
          <p:cNvPr id="545" name="Google Shape;545;p45"/>
          <p:cNvSpPr txBox="1"/>
          <p:nvPr/>
        </p:nvSpPr>
        <p:spPr>
          <a:xfrm>
            <a:off x="7046600" y="2120413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56</a:t>
            </a:r>
            <a:endParaRPr sz="1800"/>
          </a:p>
        </p:txBody>
      </p:sp>
      <p:sp>
        <p:nvSpPr>
          <p:cNvPr id="546" name="Google Shape;546;p45"/>
          <p:cNvSpPr txBox="1"/>
          <p:nvPr/>
        </p:nvSpPr>
        <p:spPr>
          <a:xfrm>
            <a:off x="3032825" y="2495825"/>
            <a:ext cx="2854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(each filter has size 1x1x64, and performs a 64-dimensional dot product)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47" name="Google Shape;547;p4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/>
        </p:nvSpPr>
        <p:spPr>
          <a:xfrm>
            <a:off x="126900" y="77600"/>
            <a:ext cx="3375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nn.Conv2d</a:t>
            </a:r>
            <a:r>
              <a:rPr lang="en" sz="2400"/>
              <a:t> in PyTorch</a:t>
            </a:r>
            <a:endParaRPr sz="2400"/>
          </a:p>
        </p:txBody>
      </p:sp>
      <p:sp>
        <p:nvSpPr>
          <p:cNvPr id="553" name="Google Shape;553;p4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46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8" y="3047400"/>
            <a:ext cx="2782825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0" y="1364375"/>
            <a:ext cx="4234504" cy="14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762" y="77597"/>
            <a:ext cx="4847487" cy="45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066450" y="1425763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1602875" y="37257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5" name="Google Shape;75;p11"/>
          <p:cNvSpPr txBox="1"/>
          <p:nvPr/>
        </p:nvSpPr>
        <p:spPr>
          <a:xfrm>
            <a:off x="2022850" y="2184488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6" name="Google Shape;76;p11"/>
          <p:cNvSpPr txBox="1"/>
          <p:nvPr/>
        </p:nvSpPr>
        <p:spPr>
          <a:xfrm>
            <a:off x="1008463" y="4117395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77" name="Google Shape;77;p11"/>
          <p:cNvSpPr txBox="1"/>
          <p:nvPr/>
        </p:nvSpPr>
        <p:spPr>
          <a:xfrm>
            <a:off x="0" y="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Convolution Layer</a:t>
            </a:r>
            <a:endParaRPr sz="3600"/>
          </a:p>
        </p:txBody>
      </p:sp>
      <p:sp>
        <p:nvSpPr>
          <p:cNvPr id="78" name="Google Shape;78;p11"/>
          <p:cNvSpPr/>
          <p:nvPr/>
        </p:nvSpPr>
        <p:spPr>
          <a:xfrm>
            <a:off x="4145900" y="2304738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3920100" y="1625088"/>
            <a:ext cx="2115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5x5x3 filter</a:t>
            </a:r>
            <a:endParaRPr sz="2400"/>
          </a:p>
        </p:txBody>
      </p:sp>
      <p:sp>
        <p:nvSpPr>
          <p:cNvPr id="80" name="Google Shape;80;p11"/>
          <p:cNvSpPr txBox="1"/>
          <p:nvPr/>
        </p:nvSpPr>
        <p:spPr>
          <a:xfrm>
            <a:off x="751225" y="844013"/>
            <a:ext cx="3350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32x32x3 image</a:t>
            </a:r>
            <a:endParaRPr sz="2400"/>
          </a:p>
        </p:txBody>
      </p:sp>
      <p:sp>
        <p:nvSpPr>
          <p:cNvPr id="81" name="Google Shape;81;p11"/>
          <p:cNvSpPr txBox="1"/>
          <p:nvPr/>
        </p:nvSpPr>
        <p:spPr>
          <a:xfrm>
            <a:off x="5197800" y="265945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Convolve </a:t>
            </a:r>
            <a:r>
              <a:rPr lang="en" sz="1800"/>
              <a:t>the filter with the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i.e. “slide over the image spatially, computing dot products”</a:t>
            </a:r>
            <a:endParaRPr sz="1800"/>
          </a:p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/>
          <p:nvPr/>
        </p:nvSpPr>
        <p:spPr>
          <a:xfrm>
            <a:off x="126900" y="77600"/>
            <a:ext cx="4008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vl_nnconv</a:t>
            </a:r>
            <a:r>
              <a:rPr lang="en" sz="2400"/>
              <a:t> in MatConvNet</a:t>
            </a:r>
            <a:endParaRPr sz="2400"/>
          </a:p>
        </p:txBody>
      </p:sp>
      <p:sp>
        <p:nvSpPr>
          <p:cNvPr id="562" name="Google Shape;562;p4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47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8" y="3047400"/>
            <a:ext cx="2782825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250" y="159750"/>
            <a:ext cx="5121100" cy="43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/>
          <p:nvPr/>
        </p:nvSpPr>
        <p:spPr>
          <a:xfrm>
            <a:off x="126900" y="77600"/>
            <a:ext cx="31107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Convolution</a:t>
            </a:r>
            <a:r>
              <a:rPr lang="en" sz="2400"/>
              <a:t> in Caffe</a:t>
            </a:r>
            <a:endParaRPr sz="2400"/>
          </a:p>
        </p:txBody>
      </p:sp>
      <p:pic>
        <p:nvPicPr>
          <p:cNvPr id="570" name="Google Shape;5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075" y="1022525"/>
            <a:ext cx="60579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8"/>
          <p:cNvPicPr preferRelativeResize="0"/>
          <p:nvPr/>
        </p:nvPicPr>
        <p:blipFill rotWithShape="1">
          <a:blip r:embed="rId5">
            <a:alphaModFix/>
          </a:blip>
          <a:srcRect b="50438" l="0" r="53384" t="0"/>
          <a:stretch/>
        </p:blipFill>
        <p:spPr>
          <a:xfrm>
            <a:off x="83688" y="304740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4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/>
        </p:nvSpPr>
        <p:spPr>
          <a:xfrm>
            <a:off x="126900" y="77600"/>
            <a:ext cx="3934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Example: 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tf.nn.conv2d</a:t>
            </a:r>
            <a:r>
              <a:rPr lang="en" sz="2400"/>
              <a:t> in TensorFlow</a:t>
            </a:r>
            <a:endParaRPr sz="2400"/>
          </a:p>
        </p:txBody>
      </p:sp>
      <p:pic>
        <p:nvPicPr>
          <p:cNvPr id="578" name="Google Shape;578;p49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8" y="304740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9" name="Google Shape;579;p4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49"/>
          <p:cNvPicPr preferRelativeResize="0"/>
          <p:nvPr/>
        </p:nvPicPr>
        <p:blipFill rotWithShape="1">
          <a:blip r:embed="rId5">
            <a:alphaModFix/>
          </a:blip>
          <a:srcRect b="0" l="0" r="60603" t="0"/>
          <a:stretch/>
        </p:blipFill>
        <p:spPr>
          <a:xfrm>
            <a:off x="152400" y="1165700"/>
            <a:ext cx="2945476" cy="17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275" y="1013300"/>
            <a:ext cx="5783240" cy="3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brain/neuron view of CONV Layer</a:t>
            </a:r>
            <a:endParaRPr sz="2400"/>
          </a:p>
        </p:txBody>
      </p:sp>
      <p:sp>
        <p:nvSpPr>
          <p:cNvPr id="587" name="Google Shape;587;p50"/>
          <p:cNvSpPr/>
          <p:nvPr/>
        </p:nvSpPr>
        <p:spPr>
          <a:xfrm>
            <a:off x="662950" y="2289725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"/>
          <p:cNvSpPr/>
          <p:nvPr/>
        </p:nvSpPr>
        <p:spPr>
          <a:xfrm>
            <a:off x="2259200" y="2555525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50"/>
          <p:cNvCxnSpPr>
            <a:endCxn id="588" idx="2"/>
          </p:cNvCxnSpPr>
          <p:nvPr/>
        </p:nvCxnSpPr>
        <p:spPr>
          <a:xfrm flipH="1" rot="10800000">
            <a:off x="769700" y="2696675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0"/>
          <p:cNvCxnSpPr>
            <a:endCxn id="588" idx="2"/>
          </p:cNvCxnSpPr>
          <p:nvPr/>
        </p:nvCxnSpPr>
        <p:spPr>
          <a:xfrm>
            <a:off x="789200" y="2459375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0"/>
          <p:cNvCxnSpPr>
            <a:endCxn id="588" idx="2"/>
          </p:cNvCxnSpPr>
          <p:nvPr/>
        </p:nvCxnSpPr>
        <p:spPr>
          <a:xfrm>
            <a:off x="925400" y="2309975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0"/>
          <p:cNvCxnSpPr>
            <a:endCxn id="588" idx="2"/>
          </p:cNvCxnSpPr>
          <p:nvPr/>
        </p:nvCxnSpPr>
        <p:spPr>
          <a:xfrm flipH="1" rot="10800000">
            <a:off x="951500" y="2696675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0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594" name="Google Shape;594;p50"/>
          <p:cNvSpPr txBox="1"/>
          <p:nvPr/>
        </p:nvSpPr>
        <p:spPr>
          <a:xfrm>
            <a:off x="1223350" y="15445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595" name="Google Shape;595;p50"/>
          <p:cNvSpPr txBox="1"/>
          <p:nvPr/>
        </p:nvSpPr>
        <p:spPr>
          <a:xfrm>
            <a:off x="188438" y="40093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596" name="Google Shape;596;p50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 txBox="1"/>
          <p:nvPr/>
        </p:nvSpPr>
        <p:spPr>
          <a:xfrm>
            <a:off x="2504275" y="895350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598" name="Google Shape;598;p50"/>
          <p:cNvCxnSpPr/>
          <p:nvPr/>
        </p:nvCxnSpPr>
        <p:spPr>
          <a:xfrm flipH="1">
            <a:off x="1373200" y="1137125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0"/>
          <p:cNvCxnSpPr/>
          <p:nvPr/>
        </p:nvCxnSpPr>
        <p:spPr>
          <a:xfrm flipH="1">
            <a:off x="1062200" y="1620650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0"/>
          <p:cNvCxnSpPr/>
          <p:nvPr/>
        </p:nvCxnSpPr>
        <p:spPr>
          <a:xfrm rot="10800000">
            <a:off x="2599200" y="2993450"/>
            <a:ext cx="285000" cy="52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50"/>
          <p:cNvSpPr txBox="1"/>
          <p:nvPr/>
        </p:nvSpPr>
        <p:spPr>
          <a:xfrm>
            <a:off x="2866925" y="3333325"/>
            <a:ext cx="4593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 number: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result of taking a dot product between the filter and this part of the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(i.e. 5*5*3 = 75-dimensional dot product)</a:t>
            </a:r>
            <a:endParaRPr sz="1800"/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brain/neuron view of CONV Layer</a:t>
            </a:r>
            <a:endParaRPr sz="2400"/>
          </a:p>
        </p:txBody>
      </p:sp>
      <p:sp>
        <p:nvSpPr>
          <p:cNvPr id="608" name="Google Shape;608;p51"/>
          <p:cNvSpPr/>
          <p:nvPr/>
        </p:nvSpPr>
        <p:spPr>
          <a:xfrm>
            <a:off x="662950" y="2289725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1"/>
          <p:cNvSpPr/>
          <p:nvPr/>
        </p:nvSpPr>
        <p:spPr>
          <a:xfrm>
            <a:off x="2259200" y="2555525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51"/>
          <p:cNvCxnSpPr>
            <a:endCxn id="609" idx="2"/>
          </p:cNvCxnSpPr>
          <p:nvPr/>
        </p:nvCxnSpPr>
        <p:spPr>
          <a:xfrm flipH="1" rot="10800000">
            <a:off x="769700" y="2696675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1"/>
          <p:cNvCxnSpPr>
            <a:endCxn id="609" idx="2"/>
          </p:cNvCxnSpPr>
          <p:nvPr/>
        </p:nvCxnSpPr>
        <p:spPr>
          <a:xfrm>
            <a:off x="789200" y="2459375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1"/>
          <p:cNvCxnSpPr>
            <a:endCxn id="609" idx="2"/>
          </p:cNvCxnSpPr>
          <p:nvPr/>
        </p:nvCxnSpPr>
        <p:spPr>
          <a:xfrm>
            <a:off x="925400" y="2309975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51"/>
          <p:cNvCxnSpPr>
            <a:endCxn id="609" idx="2"/>
          </p:cNvCxnSpPr>
          <p:nvPr/>
        </p:nvCxnSpPr>
        <p:spPr>
          <a:xfrm flipH="1" rot="10800000">
            <a:off x="951500" y="2696675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5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15" name="Google Shape;615;p51"/>
          <p:cNvSpPr txBox="1"/>
          <p:nvPr/>
        </p:nvSpPr>
        <p:spPr>
          <a:xfrm>
            <a:off x="1223350" y="15445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16" name="Google Shape;616;p51"/>
          <p:cNvSpPr txBox="1"/>
          <p:nvPr/>
        </p:nvSpPr>
        <p:spPr>
          <a:xfrm>
            <a:off x="188438" y="40093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17" name="Google Shape;617;p51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2504275" y="895350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619" name="Google Shape;619;p51"/>
          <p:cNvCxnSpPr/>
          <p:nvPr/>
        </p:nvCxnSpPr>
        <p:spPr>
          <a:xfrm flipH="1">
            <a:off x="1373200" y="1137125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1"/>
          <p:cNvCxnSpPr/>
          <p:nvPr/>
        </p:nvCxnSpPr>
        <p:spPr>
          <a:xfrm flipH="1">
            <a:off x="1062200" y="1620650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51"/>
          <p:cNvCxnSpPr/>
          <p:nvPr/>
        </p:nvCxnSpPr>
        <p:spPr>
          <a:xfrm rot="10800000">
            <a:off x="2599200" y="2993450"/>
            <a:ext cx="285000" cy="52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51"/>
          <p:cNvSpPr txBox="1"/>
          <p:nvPr/>
        </p:nvSpPr>
        <p:spPr>
          <a:xfrm>
            <a:off x="2866925" y="3333325"/>
            <a:ext cx="4593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 number: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result of taking a dot product between the filter and this part of the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(i.e. 5*5*3 = 75-dimensional dot product)</a:t>
            </a:r>
            <a:endParaRPr sz="1800"/>
          </a:p>
        </p:txBody>
      </p:sp>
      <p:pic>
        <p:nvPicPr>
          <p:cNvPr id="623" name="Google Shape;6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375" y="1062675"/>
            <a:ext cx="3181809" cy="181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51"/>
          <p:cNvSpPr txBox="1"/>
          <p:nvPr/>
        </p:nvSpPr>
        <p:spPr>
          <a:xfrm>
            <a:off x="5630725" y="2853300"/>
            <a:ext cx="2982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It’s just a neuron with local connectivity... 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625" name="Google Shape;625;p5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brain/neuron view of CONV Layer</a:t>
            </a:r>
            <a:endParaRPr sz="2400"/>
          </a:p>
        </p:txBody>
      </p:sp>
      <p:sp>
        <p:nvSpPr>
          <p:cNvPr id="631" name="Google Shape;631;p52"/>
          <p:cNvSpPr/>
          <p:nvPr/>
        </p:nvSpPr>
        <p:spPr>
          <a:xfrm>
            <a:off x="662950" y="2289725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2"/>
          <p:cNvSpPr/>
          <p:nvPr/>
        </p:nvSpPr>
        <p:spPr>
          <a:xfrm>
            <a:off x="2259200" y="2555525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52"/>
          <p:cNvCxnSpPr>
            <a:endCxn id="632" idx="2"/>
          </p:cNvCxnSpPr>
          <p:nvPr/>
        </p:nvCxnSpPr>
        <p:spPr>
          <a:xfrm flipH="1" rot="10800000">
            <a:off x="769700" y="2696675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52"/>
          <p:cNvCxnSpPr>
            <a:endCxn id="632" idx="2"/>
          </p:cNvCxnSpPr>
          <p:nvPr/>
        </p:nvCxnSpPr>
        <p:spPr>
          <a:xfrm>
            <a:off x="789200" y="2459375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2"/>
          <p:cNvCxnSpPr>
            <a:endCxn id="632" idx="2"/>
          </p:cNvCxnSpPr>
          <p:nvPr/>
        </p:nvCxnSpPr>
        <p:spPr>
          <a:xfrm>
            <a:off x="925400" y="2309975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2"/>
          <p:cNvCxnSpPr>
            <a:endCxn id="632" idx="2"/>
          </p:cNvCxnSpPr>
          <p:nvPr/>
        </p:nvCxnSpPr>
        <p:spPr>
          <a:xfrm flipH="1" rot="10800000">
            <a:off x="951500" y="2696675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52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38" name="Google Shape;638;p52"/>
          <p:cNvSpPr txBox="1"/>
          <p:nvPr/>
        </p:nvSpPr>
        <p:spPr>
          <a:xfrm>
            <a:off x="1223350" y="15445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39" name="Google Shape;639;p52"/>
          <p:cNvSpPr txBox="1"/>
          <p:nvPr/>
        </p:nvSpPr>
        <p:spPr>
          <a:xfrm>
            <a:off x="188438" y="40093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40" name="Google Shape;640;p52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0" y="243900"/>
            <a:ext cx="2279624" cy="1300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p52"/>
          <p:cNvSpPr txBox="1"/>
          <p:nvPr/>
        </p:nvSpPr>
        <p:spPr>
          <a:xfrm>
            <a:off x="3656000" y="2309975"/>
            <a:ext cx="561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An activation map is a 28x28 sheet of neuron outputs: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AutoNum type="arabicPeriod"/>
            </a:pPr>
            <a:r>
              <a:rPr lang="en" sz="1800">
                <a:solidFill>
                  <a:srgbClr val="38761D"/>
                </a:solidFill>
              </a:rPr>
              <a:t>Each is connected to a small region in the input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AutoNum type="arabicPeriod"/>
            </a:pPr>
            <a:r>
              <a:rPr lang="en" sz="1800">
                <a:solidFill>
                  <a:srgbClr val="38761D"/>
                </a:solidFill>
              </a:rPr>
              <a:t>All of them share parameters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“5x5 filter” -&gt; “5x5 receptive field for each neuron”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43" name="Google Shape;643;p52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fmla="val 77711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2"/>
          <p:cNvSpPr txBox="1"/>
          <p:nvPr/>
        </p:nvSpPr>
        <p:spPr>
          <a:xfrm>
            <a:off x="2461600" y="3673275"/>
            <a:ext cx="548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</a:t>
            </a:r>
            <a:endParaRPr sz="2400"/>
          </a:p>
        </p:txBody>
      </p:sp>
      <p:sp>
        <p:nvSpPr>
          <p:cNvPr id="645" name="Google Shape;645;p52"/>
          <p:cNvSpPr txBox="1"/>
          <p:nvPr/>
        </p:nvSpPr>
        <p:spPr>
          <a:xfrm>
            <a:off x="2766400" y="2301675"/>
            <a:ext cx="548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</a:t>
            </a:r>
            <a:endParaRPr sz="2400"/>
          </a:p>
        </p:txBody>
      </p:sp>
      <p:sp>
        <p:nvSpPr>
          <p:cNvPr id="646" name="Google Shape;646;p5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7" name="Google Shape;647;p52"/>
          <p:cNvGrpSpPr/>
          <p:nvPr/>
        </p:nvGrpSpPr>
        <p:grpSpPr>
          <a:xfrm>
            <a:off x="4140150" y="3129450"/>
            <a:ext cx="5370225" cy="678900"/>
            <a:chOff x="4140150" y="3129450"/>
            <a:chExt cx="5370225" cy="678900"/>
          </a:xfrm>
        </p:grpSpPr>
        <p:sp>
          <p:nvSpPr>
            <p:cNvPr id="648" name="Google Shape;648;p52"/>
            <p:cNvSpPr/>
            <p:nvPr/>
          </p:nvSpPr>
          <p:spPr>
            <a:xfrm>
              <a:off x="4140150" y="3205650"/>
              <a:ext cx="3090600" cy="316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 txBox="1"/>
            <p:nvPr/>
          </p:nvSpPr>
          <p:spPr>
            <a:xfrm>
              <a:off x="7230675" y="3129450"/>
              <a:ext cx="22797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A major advantage of CONV layer! 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brain/neuron view of CONV Layer</a:t>
            </a:r>
            <a:endParaRPr sz="2400"/>
          </a:p>
        </p:txBody>
      </p:sp>
      <p:sp>
        <p:nvSpPr>
          <p:cNvPr id="655" name="Google Shape;655;p53"/>
          <p:cNvSpPr/>
          <p:nvPr/>
        </p:nvSpPr>
        <p:spPr>
          <a:xfrm>
            <a:off x="662950" y="2289725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3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57" name="Google Shape;657;p53"/>
          <p:cNvSpPr txBox="1"/>
          <p:nvPr/>
        </p:nvSpPr>
        <p:spPr>
          <a:xfrm>
            <a:off x="1223350" y="154455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658" name="Google Shape;658;p53"/>
          <p:cNvSpPr txBox="1"/>
          <p:nvPr/>
        </p:nvSpPr>
        <p:spPr>
          <a:xfrm>
            <a:off x="188438" y="40093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659" name="Google Shape;659;p53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0" y="243900"/>
            <a:ext cx="2279624" cy="1300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53"/>
          <p:cNvSpPr/>
          <p:nvPr/>
        </p:nvSpPr>
        <p:spPr>
          <a:xfrm>
            <a:off x="2254242" y="2313254"/>
            <a:ext cx="2027700" cy="620100"/>
          </a:xfrm>
          <a:prstGeom prst="cube">
            <a:avLst>
              <a:gd fmla="val 25000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3"/>
          <p:cNvSpPr/>
          <p:nvPr/>
        </p:nvSpPr>
        <p:spPr>
          <a:xfrm>
            <a:off x="2254242" y="253680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3"/>
          <p:cNvSpPr/>
          <p:nvPr/>
        </p:nvSpPr>
        <p:spPr>
          <a:xfrm>
            <a:off x="2635242" y="253680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3"/>
          <p:cNvSpPr/>
          <p:nvPr/>
        </p:nvSpPr>
        <p:spPr>
          <a:xfrm>
            <a:off x="3016242" y="253680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3"/>
          <p:cNvSpPr/>
          <p:nvPr/>
        </p:nvSpPr>
        <p:spPr>
          <a:xfrm>
            <a:off x="3397242" y="253680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3"/>
          <p:cNvSpPr/>
          <p:nvPr/>
        </p:nvSpPr>
        <p:spPr>
          <a:xfrm>
            <a:off x="3778242" y="253680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3"/>
          <p:cNvSpPr/>
          <p:nvPr/>
        </p:nvSpPr>
        <p:spPr>
          <a:xfrm>
            <a:off x="1750867" y="1322100"/>
            <a:ext cx="2850600" cy="2850600"/>
          </a:xfrm>
          <a:prstGeom prst="cube">
            <a:avLst>
              <a:gd fmla="val 25000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3"/>
          <p:cNvSpPr txBox="1"/>
          <p:nvPr/>
        </p:nvSpPr>
        <p:spPr>
          <a:xfrm>
            <a:off x="4722975" y="2149775"/>
            <a:ext cx="548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</a:t>
            </a:r>
            <a:endParaRPr sz="2400"/>
          </a:p>
        </p:txBody>
      </p:sp>
      <p:sp>
        <p:nvSpPr>
          <p:cNvPr id="669" name="Google Shape;669;p53"/>
          <p:cNvSpPr txBox="1"/>
          <p:nvPr/>
        </p:nvSpPr>
        <p:spPr>
          <a:xfrm>
            <a:off x="4297650" y="3617725"/>
            <a:ext cx="548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</a:t>
            </a:r>
            <a:endParaRPr sz="2400"/>
          </a:p>
        </p:txBody>
      </p:sp>
      <p:sp>
        <p:nvSpPr>
          <p:cNvPr id="670" name="Google Shape;670;p53"/>
          <p:cNvSpPr txBox="1"/>
          <p:nvPr/>
        </p:nvSpPr>
        <p:spPr>
          <a:xfrm>
            <a:off x="5774775" y="2035050"/>
            <a:ext cx="338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with 5 filters,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 layer consists of neurons arranged in a 3D grid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(28x28x5)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will be 5 different neurons all looking at the same region in the input volume</a:t>
            </a:r>
            <a:endParaRPr sz="1800"/>
          </a:p>
        </p:txBody>
      </p:sp>
      <p:sp>
        <p:nvSpPr>
          <p:cNvPr id="671" name="Google Shape;671;p53"/>
          <p:cNvSpPr txBox="1"/>
          <p:nvPr/>
        </p:nvSpPr>
        <p:spPr>
          <a:xfrm>
            <a:off x="2606738" y="409650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672" name="Google Shape;672;p5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4"/>
          <p:cNvSpPr txBox="1"/>
          <p:nvPr/>
        </p:nvSpPr>
        <p:spPr>
          <a:xfrm>
            <a:off x="43175" y="-93475"/>
            <a:ext cx="3932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more layers to go: POOL/FC</a:t>
            </a:r>
            <a:endParaRPr/>
          </a:p>
        </p:txBody>
      </p:sp>
      <p:sp>
        <p:nvSpPr>
          <p:cNvPr id="679" name="Google Shape;679;p5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1356125"/>
            <a:ext cx="3996925" cy="3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5"/>
          <p:cNvSpPr txBox="1"/>
          <p:nvPr/>
        </p:nvSpPr>
        <p:spPr>
          <a:xfrm>
            <a:off x="222200" y="36325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Pooling layer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makes the representations smaller and more manageable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operates over each activation map independently: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6" name="Google Shape;686;p5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Google Shape;691;p56"/>
          <p:cNvGraphicFramePr/>
          <p:nvPr/>
        </p:nvGraphicFramePr>
        <p:xfrm>
          <a:off x="952500" y="140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605875"/>
                <a:gridCol w="605875"/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692" name="Google Shape;692;p56"/>
          <p:cNvSpPr txBox="1"/>
          <p:nvPr/>
        </p:nvSpPr>
        <p:spPr>
          <a:xfrm>
            <a:off x="931850" y="900125"/>
            <a:ext cx="2617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Single depth slice</a:t>
            </a:r>
            <a:endParaRPr sz="2400"/>
          </a:p>
        </p:txBody>
      </p:sp>
      <p:cxnSp>
        <p:nvCxnSpPr>
          <p:cNvPr id="693" name="Google Shape;693;p56"/>
          <p:cNvCxnSpPr/>
          <p:nvPr/>
        </p:nvCxnSpPr>
        <p:spPr>
          <a:xfrm rot="10800000">
            <a:off x="642925" y="1439450"/>
            <a:ext cx="0" cy="236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4" name="Google Shape;694;p56"/>
          <p:cNvSpPr txBox="1"/>
          <p:nvPr/>
        </p:nvSpPr>
        <p:spPr>
          <a:xfrm>
            <a:off x="277525" y="1563825"/>
            <a:ext cx="389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</a:t>
            </a:r>
            <a:endParaRPr sz="2400"/>
          </a:p>
        </p:txBody>
      </p:sp>
      <p:cxnSp>
        <p:nvCxnSpPr>
          <p:cNvPr id="695" name="Google Shape;695;p56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56"/>
          <p:cNvSpPr txBox="1"/>
          <p:nvPr/>
        </p:nvSpPr>
        <p:spPr>
          <a:xfrm>
            <a:off x="2878275" y="4081025"/>
            <a:ext cx="389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</a:t>
            </a:r>
            <a:endParaRPr sz="2400"/>
          </a:p>
        </p:txBody>
      </p:sp>
      <p:cxnSp>
        <p:nvCxnSpPr>
          <p:cNvPr id="697" name="Google Shape;697;p56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56"/>
          <p:cNvSpPr txBox="1"/>
          <p:nvPr/>
        </p:nvSpPr>
        <p:spPr>
          <a:xfrm>
            <a:off x="3661275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 pool with 2x2 filters and stride 2</a:t>
            </a:r>
            <a:endParaRPr sz="1800"/>
          </a:p>
        </p:txBody>
      </p:sp>
      <p:graphicFrame>
        <p:nvGraphicFramePr>
          <p:cNvPr id="699" name="Google Shape;699;p56"/>
          <p:cNvGraphicFramePr/>
          <p:nvPr/>
        </p:nvGraphicFramePr>
        <p:xfrm>
          <a:off x="6622250" y="197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{245056AD-B9C8-4B64-A292-ABE56299915F}</a:tableStyleId>
              </a:tblPr>
              <a:tblGrid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00" name="Google Shape;700;p56"/>
          <p:cNvSpPr txBox="1"/>
          <p:nvPr/>
        </p:nvSpPr>
        <p:spPr>
          <a:xfrm>
            <a:off x="2918925" y="47475"/>
            <a:ext cx="42669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MAX POOLING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01" name="Google Shape;701;p5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1066450" y="1425763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2"/>
          <p:cNvSpPr txBox="1"/>
          <p:nvPr/>
        </p:nvSpPr>
        <p:spPr>
          <a:xfrm>
            <a:off x="1602875" y="37257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89" name="Google Shape;89;p12"/>
          <p:cNvSpPr txBox="1"/>
          <p:nvPr/>
        </p:nvSpPr>
        <p:spPr>
          <a:xfrm>
            <a:off x="2022850" y="2184488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90" name="Google Shape;90;p12"/>
          <p:cNvSpPr txBox="1"/>
          <p:nvPr/>
        </p:nvSpPr>
        <p:spPr>
          <a:xfrm>
            <a:off x="1008463" y="4117395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91" name="Google Shape;91;p12"/>
          <p:cNvSpPr txBox="1"/>
          <p:nvPr/>
        </p:nvSpPr>
        <p:spPr>
          <a:xfrm>
            <a:off x="0" y="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Convolution Layer</a:t>
            </a:r>
            <a:endParaRPr sz="3600"/>
          </a:p>
        </p:txBody>
      </p:sp>
      <p:sp>
        <p:nvSpPr>
          <p:cNvPr id="92" name="Google Shape;92;p12"/>
          <p:cNvSpPr/>
          <p:nvPr/>
        </p:nvSpPr>
        <p:spPr>
          <a:xfrm>
            <a:off x="4145900" y="2304738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3920100" y="1625088"/>
            <a:ext cx="2115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  <a:endParaRPr sz="2400"/>
          </a:p>
        </p:txBody>
      </p:sp>
      <p:sp>
        <p:nvSpPr>
          <p:cNvPr id="94" name="Google Shape;94;p12"/>
          <p:cNvSpPr txBox="1"/>
          <p:nvPr/>
        </p:nvSpPr>
        <p:spPr>
          <a:xfrm>
            <a:off x="751225" y="844013"/>
            <a:ext cx="3350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  <a:endParaRPr sz="2400"/>
          </a:p>
        </p:txBody>
      </p:sp>
      <p:sp>
        <p:nvSpPr>
          <p:cNvPr id="95" name="Google Shape;95;p12"/>
          <p:cNvSpPr txBox="1"/>
          <p:nvPr/>
        </p:nvSpPr>
        <p:spPr>
          <a:xfrm>
            <a:off x="5197800" y="265945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Convolve </a:t>
            </a:r>
            <a:r>
              <a:rPr lang="en" sz="1800"/>
              <a:t>the filter with the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i.e. “slide over the image spatially, computing dot products”</a:t>
            </a:r>
            <a:endParaRPr sz="1800"/>
          </a:p>
        </p:txBody>
      </p:sp>
      <p:sp>
        <p:nvSpPr>
          <p:cNvPr id="96" name="Google Shape;96;p12"/>
          <p:cNvSpPr txBox="1"/>
          <p:nvPr/>
        </p:nvSpPr>
        <p:spPr>
          <a:xfrm>
            <a:off x="4963525" y="276000"/>
            <a:ext cx="328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Filters always have depth equal to the full depth of the input volume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97" name="Google Shape;97;p12"/>
          <p:cNvCxnSpPr>
            <a:endCxn id="93" idx="0"/>
          </p:cNvCxnSpPr>
          <p:nvPr/>
        </p:nvCxnSpPr>
        <p:spPr>
          <a:xfrm flipH="1">
            <a:off x="4977900" y="1099188"/>
            <a:ext cx="589800" cy="525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2"/>
          <p:cNvCxnSpPr/>
          <p:nvPr/>
        </p:nvCxnSpPr>
        <p:spPr>
          <a:xfrm flipH="1">
            <a:off x="2098750" y="728100"/>
            <a:ext cx="2583900" cy="228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136875"/>
            <a:ext cx="5343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136875"/>
            <a:ext cx="5343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8"/>
          <p:cNvSpPr txBox="1"/>
          <p:nvPr/>
        </p:nvSpPr>
        <p:spPr>
          <a:xfrm>
            <a:off x="5852800" y="547200"/>
            <a:ext cx="3029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14" name="Google Shape;714;p5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do we need pooling? </a:t>
            </a:r>
            <a:endParaRPr sz="2400"/>
          </a:p>
        </p:txBody>
      </p:sp>
      <p:sp>
        <p:nvSpPr>
          <p:cNvPr id="720" name="Google Shape;720;p5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p59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Pool information by increasing </a:t>
            </a:r>
            <a:r>
              <a:rPr b="1" lang="en" sz="1800"/>
              <a:t>receptive</a:t>
            </a:r>
            <a:r>
              <a:rPr b="1" lang="en" sz="1800"/>
              <a:t> field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some spatial invariance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 txBox="1"/>
          <p:nvPr/>
        </p:nvSpPr>
        <p:spPr>
          <a:xfrm>
            <a:off x="238075" y="106300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Fully Connected Layer (FC layer)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Contains neurons that connect to the entire input volume, as in ordinary Neural Networks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7" name="Google Shape;7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0" y="1441250"/>
            <a:ext cx="6164924" cy="29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"/>
          <p:cNvSpPr txBox="1"/>
          <p:nvPr/>
        </p:nvSpPr>
        <p:spPr>
          <a:xfrm>
            <a:off x="992700" y="1979225"/>
            <a:ext cx="74151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http://cs.stanford.edu/people/karpathy/convnetjs/demo/cifar10.html</a:t>
            </a:r>
            <a:endParaRPr sz="1800"/>
          </a:p>
        </p:txBody>
      </p:sp>
      <p:sp>
        <p:nvSpPr>
          <p:cNvPr id="734" name="Google Shape;734;p61"/>
          <p:cNvSpPr txBox="1"/>
          <p:nvPr/>
        </p:nvSpPr>
        <p:spPr>
          <a:xfrm>
            <a:off x="1481975" y="793050"/>
            <a:ext cx="7851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[ConvNetJS demo: training on CIFAR-10]</a:t>
            </a:r>
            <a:endParaRPr sz="2400"/>
          </a:p>
        </p:txBody>
      </p:sp>
      <p:sp>
        <p:nvSpPr>
          <p:cNvPr id="735" name="Google Shape;735;p6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2"/>
          <p:cNvSpPr txBox="1"/>
          <p:nvPr/>
        </p:nvSpPr>
        <p:spPr>
          <a:xfrm>
            <a:off x="212775" y="134025"/>
            <a:ext cx="8548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Receptive field</a:t>
            </a:r>
            <a:r>
              <a:rPr b="1" lang="en" sz="1800"/>
              <a:t>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pixels in the input image have impact on the value of </a:t>
            </a:r>
            <a:r>
              <a:rPr b="1" lang="en" sz="1800"/>
              <a:t>v</a:t>
            </a:r>
            <a:r>
              <a:rPr lang="en" sz="1800"/>
              <a:t>? </a:t>
            </a:r>
            <a:endParaRPr sz="1800"/>
          </a:p>
        </p:txBody>
      </p:sp>
      <p:sp>
        <p:nvSpPr>
          <p:cNvPr id="741" name="Google Shape;741;p62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43" name="Google Shape;743;p62"/>
          <p:cNvSpPr txBox="1"/>
          <p:nvPr/>
        </p:nvSpPr>
        <p:spPr>
          <a:xfrm>
            <a:off x="11897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44" name="Google Shape;744;p62"/>
          <p:cNvSpPr txBox="1"/>
          <p:nvPr/>
        </p:nvSpPr>
        <p:spPr>
          <a:xfrm>
            <a:off x="1547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745" name="Google Shape;745;p62"/>
          <p:cNvCxnSpPr/>
          <p:nvPr/>
        </p:nvCxnSpPr>
        <p:spPr>
          <a:xfrm>
            <a:off x="15175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62"/>
          <p:cNvSpPr txBox="1"/>
          <p:nvPr/>
        </p:nvSpPr>
        <p:spPr>
          <a:xfrm>
            <a:off x="1556900" y="2876050"/>
            <a:ext cx="102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</a:t>
            </a:r>
            <a:br>
              <a:rPr lang="en" sz="1800"/>
            </a:br>
            <a:r>
              <a:rPr lang="en" sz="1800"/>
              <a:t>(</a:t>
            </a:r>
            <a:r>
              <a:rPr lang="en" sz="1800">
                <a:solidFill>
                  <a:srgbClr val="0000FF"/>
                </a:solidFill>
              </a:rPr>
              <a:t>5x5x3</a:t>
            </a:r>
            <a:r>
              <a:rPr lang="en" sz="1800"/>
              <a:t>),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747" name="Google Shape;747;p62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749" name="Google Shape;749;p62"/>
          <p:cNvSpPr txBox="1"/>
          <p:nvPr/>
        </p:nvSpPr>
        <p:spPr>
          <a:xfrm>
            <a:off x="37043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750" name="Google Shape;750;p62"/>
          <p:cNvSpPr txBox="1"/>
          <p:nvPr/>
        </p:nvSpPr>
        <p:spPr>
          <a:xfrm>
            <a:off x="26693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cxnSp>
        <p:nvCxnSpPr>
          <p:cNvPr id="751" name="Google Shape;751;p62"/>
          <p:cNvCxnSpPr/>
          <p:nvPr/>
        </p:nvCxnSpPr>
        <p:spPr>
          <a:xfrm>
            <a:off x="42607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62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</a:t>
            </a:r>
            <a:br>
              <a:rPr lang="en" sz="1800"/>
            </a:br>
            <a:r>
              <a:rPr lang="en" sz="1800"/>
              <a:t>(</a:t>
            </a:r>
            <a:r>
              <a:rPr lang="en" sz="1800">
                <a:solidFill>
                  <a:srgbClr val="38761D"/>
                </a:solidFill>
              </a:rPr>
              <a:t>5x5x6),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753" name="Google Shape;753;p62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62"/>
          <p:cNvCxnSpPr/>
          <p:nvPr/>
        </p:nvCxnSpPr>
        <p:spPr>
          <a:xfrm>
            <a:off x="68515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62"/>
          <p:cNvSpPr txBox="1"/>
          <p:nvPr/>
        </p:nvSpPr>
        <p:spPr>
          <a:xfrm>
            <a:off x="6890900" y="28760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endParaRPr sz="1800"/>
          </a:p>
        </p:txBody>
      </p:sp>
      <p:sp>
        <p:nvSpPr>
          <p:cNvPr id="756" name="Google Shape;756;p62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….</a:t>
            </a:r>
            <a:endParaRPr sz="2400"/>
          </a:p>
        </p:txBody>
      </p:sp>
      <p:sp>
        <p:nvSpPr>
          <p:cNvPr id="757" name="Google Shape;757;p62"/>
          <p:cNvSpPr txBox="1"/>
          <p:nvPr/>
        </p:nvSpPr>
        <p:spPr>
          <a:xfrm>
            <a:off x="53363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  <p:sp>
        <p:nvSpPr>
          <p:cNvPr id="758" name="Google Shape;758;p6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759" name="Google Shape;759;p62"/>
          <p:cNvSpPr txBox="1"/>
          <p:nvPr/>
        </p:nvSpPr>
        <p:spPr>
          <a:xfrm>
            <a:off x="64475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24</a:t>
            </a:r>
            <a:endParaRPr sz="1800"/>
          </a:p>
        </p:txBody>
      </p:sp>
      <p:sp>
        <p:nvSpPr>
          <p:cNvPr id="760" name="Google Shape;760;p6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62"/>
          <p:cNvSpPr txBox="1"/>
          <p:nvPr/>
        </p:nvSpPr>
        <p:spPr>
          <a:xfrm>
            <a:off x="6055950" y="2859300"/>
            <a:ext cx="206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</a:t>
            </a:r>
            <a:endParaRPr b="1"/>
          </a:p>
        </p:txBody>
      </p:sp>
      <p:sp>
        <p:nvSpPr>
          <p:cNvPr id="762" name="Google Shape;762;p62"/>
          <p:cNvSpPr/>
          <p:nvPr/>
        </p:nvSpPr>
        <p:spPr>
          <a:xfrm rot="8100000">
            <a:off x="5956210" y="3029026"/>
            <a:ext cx="171827" cy="98005"/>
          </a:xfrm>
          <a:prstGeom prst="parallelogram">
            <a:avLst>
              <a:gd fmla="val 100253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" name="Google Shape;763;p62"/>
          <p:cNvGrpSpPr/>
          <p:nvPr/>
        </p:nvGrpSpPr>
        <p:grpSpPr>
          <a:xfrm>
            <a:off x="382726" y="2308188"/>
            <a:ext cx="2926531" cy="1230638"/>
            <a:chOff x="382726" y="2308188"/>
            <a:chExt cx="2926531" cy="1230638"/>
          </a:xfrm>
        </p:grpSpPr>
        <p:sp>
          <p:nvSpPr>
            <p:cNvPr id="764" name="Google Shape;764;p62"/>
            <p:cNvSpPr/>
            <p:nvPr/>
          </p:nvSpPr>
          <p:spPr>
            <a:xfrm rot="8100944">
              <a:off x="425778" y="2869737"/>
              <a:ext cx="772797" cy="441659"/>
            </a:xfrm>
            <a:prstGeom prst="parallelogram">
              <a:avLst>
                <a:gd fmla="val 100253" name="adj"/>
              </a:avLst>
            </a:prstGeom>
            <a:solidFill>
              <a:srgbClr val="FF99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5" name="Google Shape;765;p62"/>
            <p:cNvCxnSpPr/>
            <p:nvPr/>
          </p:nvCxnSpPr>
          <p:spPr>
            <a:xfrm>
              <a:off x="959358" y="2661282"/>
              <a:ext cx="2349900" cy="1662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62"/>
            <p:cNvCxnSpPr/>
            <p:nvPr/>
          </p:nvCxnSpPr>
          <p:spPr>
            <a:xfrm flipH="1" rot="10800000">
              <a:off x="703825" y="3398125"/>
              <a:ext cx="2472000" cy="1407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67" name="Google Shape;767;p62"/>
            <p:cNvSpPr txBox="1"/>
            <p:nvPr/>
          </p:nvSpPr>
          <p:spPr>
            <a:xfrm>
              <a:off x="529975" y="2308188"/>
              <a:ext cx="987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9x9</a:t>
              </a:r>
              <a:endParaRPr b="1" sz="1800"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2978050" y="2451138"/>
            <a:ext cx="3064162" cy="964179"/>
            <a:chOff x="2978050" y="2451138"/>
            <a:chExt cx="3064162" cy="964179"/>
          </a:xfrm>
        </p:grpSpPr>
        <p:sp>
          <p:nvSpPr>
            <p:cNvPr id="769" name="Google Shape;769;p62"/>
            <p:cNvSpPr/>
            <p:nvPr/>
          </p:nvSpPr>
          <p:spPr>
            <a:xfrm rot="8101405">
              <a:off x="3038406" y="2964213"/>
              <a:ext cx="519087" cy="296985"/>
            </a:xfrm>
            <a:prstGeom prst="parallelogram">
              <a:avLst>
                <a:gd fmla="val 100253" name="adj"/>
              </a:avLst>
            </a:prstGeom>
            <a:solidFill>
              <a:srgbClr val="FF99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0" name="Google Shape;770;p62"/>
            <p:cNvCxnSpPr>
              <a:endCxn id="762" idx="3"/>
            </p:cNvCxnSpPr>
            <p:nvPr/>
          </p:nvCxnSpPr>
          <p:spPr>
            <a:xfrm>
              <a:off x="3393212" y="2822641"/>
              <a:ext cx="2649000" cy="1860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62"/>
            <p:cNvCxnSpPr>
              <a:endCxn id="762" idx="1"/>
            </p:cNvCxnSpPr>
            <p:nvPr/>
          </p:nvCxnSpPr>
          <p:spPr>
            <a:xfrm flipH="1" rot="10800000">
              <a:off x="3240036" y="3147416"/>
              <a:ext cx="2802000" cy="2679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72" name="Google Shape;772;p62"/>
            <p:cNvSpPr txBox="1"/>
            <p:nvPr/>
          </p:nvSpPr>
          <p:spPr>
            <a:xfrm>
              <a:off x="2978050" y="2451138"/>
              <a:ext cx="1063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5x5</a:t>
              </a:r>
              <a:endParaRPr b="1" sz="1800"/>
            </a:p>
          </p:txBody>
        </p:sp>
      </p:grpSp>
      <p:sp>
        <p:nvSpPr>
          <p:cNvPr id="773" name="Google Shape;773;p62"/>
          <p:cNvSpPr txBox="1"/>
          <p:nvPr/>
        </p:nvSpPr>
        <p:spPr>
          <a:xfrm>
            <a:off x="5749175" y="2597188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1x1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"/>
          <p:cNvSpPr txBox="1"/>
          <p:nvPr/>
        </p:nvSpPr>
        <p:spPr>
          <a:xfrm>
            <a:off x="212775" y="134025"/>
            <a:ext cx="85482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Receptive field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pixels in the input image have impact on the value of </a:t>
            </a:r>
            <a:r>
              <a:rPr b="1" lang="en" sz="1800"/>
              <a:t>v</a:t>
            </a:r>
            <a:r>
              <a:rPr lang="en" sz="1800"/>
              <a:t>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POOL Layers?  </a:t>
            </a:r>
            <a:endParaRPr sz="1800"/>
          </a:p>
        </p:txBody>
      </p:sp>
      <p:sp>
        <p:nvSpPr>
          <p:cNvPr id="779" name="Google Shape;779;p63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3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81" name="Google Shape;781;p63"/>
          <p:cNvSpPr txBox="1"/>
          <p:nvPr/>
        </p:nvSpPr>
        <p:spPr>
          <a:xfrm>
            <a:off x="11897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782" name="Google Shape;782;p63"/>
          <p:cNvSpPr txBox="1"/>
          <p:nvPr/>
        </p:nvSpPr>
        <p:spPr>
          <a:xfrm>
            <a:off x="1547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783" name="Google Shape;783;p63"/>
          <p:cNvCxnSpPr/>
          <p:nvPr/>
        </p:nvCxnSpPr>
        <p:spPr>
          <a:xfrm>
            <a:off x="15175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63"/>
          <p:cNvSpPr txBox="1"/>
          <p:nvPr/>
        </p:nvSpPr>
        <p:spPr>
          <a:xfrm>
            <a:off x="1556900" y="2876050"/>
            <a:ext cx="102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</a:t>
            </a:r>
            <a:br>
              <a:rPr lang="en" sz="1800"/>
            </a:br>
            <a:r>
              <a:rPr lang="en" sz="1800"/>
              <a:t>(</a:t>
            </a:r>
            <a:r>
              <a:rPr lang="en" sz="1800">
                <a:solidFill>
                  <a:srgbClr val="0000FF"/>
                </a:solidFill>
              </a:rPr>
              <a:t>5x5x3</a:t>
            </a:r>
            <a:r>
              <a:rPr lang="en" sz="1800"/>
              <a:t>)</a:t>
            </a:r>
            <a:r>
              <a:rPr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ReLU,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POOL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</a:t>
            </a:r>
            <a:r>
              <a:rPr lang="en" sz="1800">
                <a:solidFill>
                  <a:srgbClr val="0000FF"/>
                </a:solidFill>
              </a:rPr>
              <a:t>2x2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/>
          </a:p>
        </p:txBody>
      </p:sp>
      <p:sp>
        <p:nvSpPr>
          <p:cNvPr id="785" name="Google Shape;785;p63"/>
          <p:cNvSpPr/>
          <p:nvPr/>
        </p:nvSpPr>
        <p:spPr>
          <a:xfrm>
            <a:off x="2727375" y="1743450"/>
            <a:ext cx="858900" cy="23691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3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14</a:t>
            </a:r>
            <a:endParaRPr sz="1800"/>
          </a:p>
        </p:txBody>
      </p:sp>
      <p:sp>
        <p:nvSpPr>
          <p:cNvPr id="787" name="Google Shape;787;p63"/>
          <p:cNvSpPr txBox="1"/>
          <p:nvPr/>
        </p:nvSpPr>
        <p:spPr>
          <a:xfrm>
            <a:off x="3704300" y="18099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14</a:t>
            </a:r>
            <a:endParaRPr sz="1800"/>
          </a:p>
        </p:txBody>
      </p:sp>
      <p:sp>
        <p:nvSpPr>
          <p:cNvPr id="788" name="Google Shape;788;p63"/>
          <p:cNvSpPr txBox="1"/>
          <p:nvPr/>
        </p:nvSpPr>
        <p:spPr>
          <a:xfrm>
            <a:off x="2669388" y="42747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cxnSp>
        <p:nvCxnSpPr>
          <p:cNvPr id="789" name="Google Shape;789;p63"/>
          <p:cNvCxnSpPr/>
          <p:nvPr/>
        </p:nvCxnSpPr>
        <p:spPr>
          <a:xfrm>
            <a:off x="42607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63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</a:t>
            </a:r>
            <a:br>
              <a:rPr lang="en" sz="1800"/>
            </a:br>
            <a:r>
              <a:rPr lang="en" sz="1800"/>
              <a:t>(</a:t>
            </a:r>
            <a:r>
              <a:rPr lang="en" sz="1800">
                <a:solidFill>
                  <a:srgbClr val="38761D"/>
                </a:solidFill>
              </a:rPr>
              <a:t>5x5x6),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</a:t>
            </a:r>
            <a:r>
              <a:rPr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POOL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(</a:t>
            </a:r>
            <a:r>
              <a:rPr lang="en" sz="1800">
                <a:solidFill>
                  <a:srgbClr val="38761D"/>
                </a:solidFill>
              </a:rPr>
              <a:t>2x2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/>
          </a:p>
        </p:txBody>
      </p:sp>
      <p:sp>
        <p:nvSpPr>
          <p:cNvPr id="791" name="Google Shape;791;p63"/>
          <p:cNvSpPr/>
          <p:nvPr/>
        </p:nvSpPr>
        <p:spPr>
          <a:xfrm>
            <a:off x="5596775" y="2353750"/>
            <a:ext cx="662700" cy="1367100"/>
          </a:xfrm>
          <a:prstGeom prst="cube">
            <a:avLst>
              <a:gd fmla="val 63784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2" name="Google Shape;792;p63"/>
          <p:cNvCxnSpPr/>
          <p:nvPr/>
        </p:nvCxnSpPr>
        <p:spPr>
          <a:xfrm>
            <a:off x="6622975" y="2861800"/>
            <a:ext cx="9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63"/>
          <p:cNvSpPr txBox="1"/>
          <p:nvPr/>
        </p:nvSpPr>
        <p:spPr>
          <a:xfrm>
            <a:off x="6662300" y="28760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POOL</a:t>
            </a:r>
            <a:endParaRPr sz="1800"/>
          </a:p>
        </p:txBody>
      </p:sp>
      <p:sp>
        <p:nvSpPr>
          <p:cNvPr id="794" name="Google Shape;794;p63"/>
          <p:cNvSpPr txBox="1"/>
          <p:nvPr/>
        </p:nvSpPr>
        <p:spPr>
          <a:xfrm>
            <a:off x="78789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….</a:t>
            </a:r>
            <a:endParaRPr sz="2400"/>
          </a:p>
        </p:txBody>
      </p:sp>
      <p:sp>
        <p:nvSpPr>
          <p:cNvPr id="795" name="Google Shape;795;p63"/>
          <p:cNvSpPr txBox="1"/>
          <p:nvPr/>
        </p:nvSpPr>
        <p:spPr>
          <a:xfrm>
            <a:off x="5455013" y="3720857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endParaRPr sz="1800"/>
          </a:p>
        </p:txBody>
      </p:sp>
      <p:sp>
        <p:nvSpPr>
          <p:cNvPr id="796" name="Google Shape;796;p63"/>
          <p:cNvSpPr txBox="1"/>
          <p:nvPr/>
        </p:nvSpPr>
        <p:spPr>
          <a:xfrm>
            <a:off x="5997125" y="35388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97" name="Google Shape;797;p63"/>
          <p:cNvSpPr txBox="1"/>
          <p:nvPr/>
        </p:nvSpPr>
        <p:spPr>
          <a:xfrm>
            <a:off x="6259475" y="24306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798" name="Google Shape;798;p6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63"/>
          <p:cNvSpPr txBox="1"/>
          <p:nvPr/>
        </p:nvSpPr>
        <p:spPr>
          <a:xfrm>
            <a:off x="6055950" y="2859300"/>
            <a:ext cx="206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</a:t>
            </a:r>
            <a:endParaRPr b="1"/>
          </a:p>
        </p:txBody>
      </p:sp>
      <p:sp>
        <p:nvSpPr>
          <p:cNvPr id="800" name="Google Shape;800;p63"/>
          <p:cNvSpPr/>
          <p:nvPr/>
        </p:nvSpPr>
        <p:spPr>
          <a:xfrm rot="8100000">
            <a:off x="5956210" y="3029026"/>
            <a:ext cx="171827" cy="98005"/>
          </a:xfrm>
          <a:prstGeom prst="parallelogram">
            <a:avLst>
              <a:gd fmla="val 100253" name="adj"/>
            </a:avLst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63"/>
          <p:cNvGrpSpPr/>
          <p:nvPr/>
        </p:nvGrpSpPr>
        <p:grpSpPr>
          <a:xfrm>
            <a:off x="377575" y="2308188"/>
            <a:ext cx="2931683" cy="1230638"/>
            <a:chOff x="377575" y="2308188"/>
            <a:chExt cx="2931683" cy="1230638"/>
          </a:xfrm>
        </p:grpSpPr>
        <p:sp>
          <p:nvSpPr>
            <p:cNvPr id="802" name="Google Shape;802;p63"/>
            <p:cNvSpPr/>
            <p:nvPr/>
          </p:nvSpPr>
          <p:spPr>
            <a:xfrm rot="8100944">
              <a:off x="425778" y="2869737"/>
              <a:ext cx="772797" cy="441659"/>
            </a:xfrm>
            <a:prstGeom prst="parallelogram">
              <a:avLst>
                <a:gd fmla="val 100253" name="adj"/>
              </a:avLst>
            </a:prstGeom>
            <a:solidFill>
              <a:srgbClr val="FF99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3" name="Google Shape;803;p63"/>
            <p:cNvCxnSpPr/>
            <p:nvPr/>
          </p:nvCxnSpPr>
          <p:spPr>
            <a:xfrm>
              <a:off x="959358" y="2661282"/>
              <a:ext cx="2349900" cy="1662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63"/>
            <p:cNvCxnSpPr/>
            <p:nvPr/>
          </p:nvCxnSpPr>
          <p:spPr>
            <a:xfrm flipH="1" rot="10800000">
              <a:off x="703825" y="3398125"/>
              <a:ext cx="2472000" cy="1407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805" name="Google Shape;805;p63"/>
            <p:cNvSpPr txBox="1"/>
            <p:nvPr/>
          </p:nvSpPr>
          <p:spPr>
            <a:xfrm>
              <a:off x="377575" y="2308188"/>
              <a:ext cx="987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16</a:t>
              </a:r>
              <a:r>
                <a:rPr b="1" lang="en" sz="1800"/>
                <a:t>x16</a:t>
              </a:r>
              <a:endParaRPr b="1" sz="1800"/>
            </a:p>
          </p:txBody>
        </p:sp>
      </p:grpSp>
      <p:grpSp>
        <p:nvGrpSpPr>
          <p:cNvPr id="806" name="Google Shape;806;p63"/>
          <p:cNvGrpSpPr/>
          <p:nvPr/>
        </p:nvGrpSpPr>
        <p:grpSpPr>
          <a:xfrm>
            <a:off x="2978050" y="2451138"/>
            <a:ext cx="3064162" cy="964179"/>
            <a:chOff x="2978050" y="2451138"/>
            <a:chExt cx="3064162" cy="964179"/>
          </a:xfrm>
        </p:grpSpPr>
        <p:sp>
          <p:nvSpPr>
            <p:cNvPr id="807" name="Google Shape;807;p63"/>
            <p:cNvSpPr/>
            <p:nvPr/>
          </p:nvSpPr>
          <p:spPr>
            <a:xfrm rot="8101405">
              <a:off x="3038406" y="2964213"/>
              <a:ext cx="519087" cy="296985"/>
            </a:xfrm>
            <a:prstGeom prst="parallelogram">
              <a:avLst>
                <a:gd fmla="val 100253" name="adj"/>
              </a:avLst>
            </a:prstGeom>
            <a:solidFill>
              <a:srgbClr val="FF99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8" name="Google Shape;808;p63"/>
            <p:cNvCxnSpPr>
              <a:endCxn id="800" idx="3"/>
            </p:cNvCxnSpPr>
            <p:nvPr/>
          </p:nvCxnSpPr>
          <p:spPr>
            <a:xfrm>
              <a:off x="3393212" y="2822641"/>
              <a:ext cx="2649000" cy="1860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63"/>
            <p:cNvCxnSpPr>
              <a:endCxn id="800" idx="1"/>
            </p:cNvCxnSpPr>
            <p:nvPr/>
          </p:nvCxnSpPr>
          <p:spPr>
            <a:xfrm flipH="1" rot="10800000">
              <a:off x="3240036" y="3147416"/>
              <a:ext cx="2802000" cy="2679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810" name="Google Shape;810;p63"/>
            <p:cNvSpPr txBox="1"/>
            <p:nvPr/>
          </p:nvSpPr>
          <p:spPr>
            <a:xfrm>
              <a:off x="2978050" y="2451138"/>
              <a:ext cx="1063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6</a:t>
              </a:r>
              <a:r>
                <a:rPr b="1" lang="en" sz="1800"/>
                <a:t>x6</a:t>
              </a:r>
              <a:endParaRPr b="1" sz="1800"/>
            </a:p>
          </p:txBody>
        </p:sp>
      </p:grpSp>
      <p:sp>
        <p:nvSpPr>
          <p:cNvPr id="811" name="Google Shape;811;p63"/>
          <p:cNvSpPr txBox="1"/>
          <p:nvPr/>
        </p:nvSpPr>
        <p:spPr>
          <a:xfrm>
            <a:off x="5783200" y="2597188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1x1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4"/>
          <p:cNvSpPr txBox="1"/>
          <p:nvPr/>
        </p:nvSpPr>
        <p:spPr>
          <a:xfrm>
            <a:off x="341025" y="150675"/>
            <a:ext cx="8319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Dilated convolution, for even larger receptive fields</a:t>
            </a:r>
            <a:endParaRPr sz="2400"/>
          </a:p>
        </p:txBody>
      </p:sp>
      <p:sp>
        <p:nvSpPr>
          <p:cNvPr id="817" name="Google Shape;817;p6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4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9" name="Google Shape;8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576475"/>
            <a:ext cx="6742164" cy="37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4"/>
          <p:cNvPicPr preferRelativeResize="0"/>
          <p:nvPr/>
        </p:nvPicPr>
        <p:blipFill rotWithShape="1">
          <a:blip r:embed="rId4">
            <a:alphaModFix/>
          </a:blip>
          <a:srcRect b="0" l="0" r="76302" t="18019"/>
          <a:stretch/>
        </p:blipFill>
        <p:spPr>
          <a:xfrm>
            <a:off x="6956550" y="819150"/>
            <a:ext cx="1792225" cy="20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4"/>
          <p:cNvSpPr txBox="1"/>
          <p:nvPr/>
        </p:nvSpPr>
        <p:spPr>
          <a:xfrm>
            <a:off x="13725" y="4299900"/>
            <a:ext cx="76011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Multi-Scale Context Aggregation by Dilated Convolutions</a:t>
            </a:r>
            <a:r>
              <a:rPr lang="en"/>
              <a:t>, Fisher Yu, Vladlen Koltun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5"/>
          <p:cNvSpPr txBox="1"/>
          <p:nvPr/>
        </p:nvSpPr>
        <p:spPr>
          <a:xfrm>
            <a:off x="-30325" y="1269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LeNet-5</a:t>
            </a:r>
            <a:endParaRPr sz="3000"/>
          </a:p>
        </p:txBody>
      </p:sp>
      <p:pic>
        <p:nvPicPr>
          <p:cNvPr id="827" name="Google Shape;8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50" y="1243725"/>
            <a:ext cx="8645224" cy="2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5"/>
          <p:cNvSpPr txBox="1"/>
          <p:nvPr/>
        </p:nvSpPr>
        <p:spPr>
          <a:xfrm>
            <a:off x="134825" y="753400"/>
            <a:ext cx="3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[LeCun et al., 1998]</a:t>
            </a:r>
            <a:endParaRPr/>
          </a:p>
        </p:txBody>
      </p:sp>
      <p:sp>
        <p:nvSpPr>
          <p:cNvPr id="829" name="Google Shape;829;p65"/>
          <p:cNvSpPr txBox="1"/>
          <p:nvPr/>
        </p:nvSpPr>
        <p:spPr>
          <a:xfrm>
            <a:off x="323950" y="3624300"/>
            <a:ext cx="663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filters were 5x5, applied at stride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 (Pooling) layers were 2x2 applied at stride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 architecture is [CONV-POOL-CONV-POOL-FC-FC]</a:t>
            </a:r>
            <a:endParaRPr/>
          </a:p>
        </p:txBody>
      </p:sp>
      <p:sp>
        <p:nvSpPr>
          <p:cNvPr id="830" name="Google Shape;830;p6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6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36" name="Google Shape;8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6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38" name="Google Shape;838;p66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Q: what is the output volume size? Hint: (227-11)/4+1 = 55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839" name="Google Shape;839;p6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1638400" y="2162850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3234650" y="242865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3"/>
          <p:cNvCxnSpPr>
            <a:endCxn id="105" idx="2"/>
          </p:cNvCxnSpPr>
          <p:nvPr/>
        </p:nvCxnSpPr>
        <p:spPr>
          <a:xfrm flipH="1" rot="10800000">
            <a:off x="1745150" y="2569800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3"/>
          <p:cNvCxnSpPr>
            <a:endCxn id="105" idx="2"/>
          </p:cNvCxnSpPr>
          <p:nvPr/>
        </p:nvCxnSpPr>
        <p:spPr>
          <a:xfrm>
            <a:off x="1764650" y="2332500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3"/>
          <p:cNvCxnSpPr>
            <a:endCxn id="105" idx="2"/>
          </p:cNvCxnSpPr>
          <p:nvPr/>
        </p:nvCxnSpPr>
        <p:spPr>
          <a:xfrm>
            <a:off x="1900850" y="2183100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3"/>
          <p:cNvCxnSpPr>
            <a:endCxn id="105" idx="2"/>
          </p:cNvCxnSpPr>
          <p:nvPr/>
        </p:nvCxnSpPr>
        <p:spPr>
          <a:xfrm flipH="1" rot="10800000">
            <a:off x="1926950" y="2569800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11" name="Google Shape;111;p13"/>
          <p:cNvSpPr txBox="1"/>
          <p:nvPr/>
        </p:nvSpPr>
        <p:spPr>
          <a:xfrm>
            <a:off x="2198800" y="1417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12" name="Google Shape;112;p13"/>
          <p:cNvSpPr txBox="1"/>
          <p:nvPr/>
        </p:nvSpPr>
        <p:spPr>
          <a:xfrm>
            <a:off x="1163888" y="3882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13" name="Google Shape;113;p13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 Layer</a:t>
            </a:r>
            <a:endParaRPr sz="3000"/>
          </a:p>
        </p:txBody>
      </p:sp>
      <p:sp>
        <p:nvSpPr>
          <p:cNvPr id="114" name="Google Shape;114;p13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3479725" y="768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116" name="Google Shape;116;p13"/>
          <p:cNvCxnSpPr/>
          <p:nvPr/>
        </p:nvCxnSpPr>
        <p:spPr>
          <a:xfrm flipH="1">
            <a:off x="2348650" y="1010250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3"/>
          <p:cNvCxnSpPr/>
          <p:nvPr/>
        </p:nvCxnSpPr>
        <p:spPr>
          <a:xfrm flipH="1">
            <a:off x="2037650" y="1493775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3574800" y="2866500"/>
            <a:ext cx="408300" cy="14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3"/>
          <p:cNvSpPr txBox="1"/>
          <p:nvPr/>
        </p:nvSpPr>
        <p:spPr>
          <a:xfrm>
            <a:off x="4070975" y="274925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 number: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result of taking a dot product between the filter and a small 5x5x3 chunk of the image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(i.e. 5*5*3 = 75-dimensional dot product + bias)</a:t>
            </a:r>
            <a:endParaRPr sz="1800"/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5" y="1278250"/>
            <a:ext cx="370519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45" name="Google Shape;8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7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47" name="Google Shape;847;p67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Q: What is the total number of parameters in this layer?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848" name="Google Shape;848;p6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8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54" name="Google Shape;8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8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56" name="Google Shape;856;p68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Parameters: (11*11*3)*96 = </a:t>
            </a:r>
            <a:r>
              <a:rPr b="1" lang="en" sz="1800"/>
              <a:t>35K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57" name="Google Shape;857;p6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9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63" name="Google Shape;8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9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65" name="Google Shape;865;p69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CONV1: 55x55x96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Q: what is the output volume size? Hint: (55-3)/2+1 = 27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66" name="Google Shape;866;p6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0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72" name="Google Shape;8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0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74" name="Google Shape;874;p70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CONV1: 55x55x96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volume: 27x27x96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Q: what is the number of parameters in this layer?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75" name="Google Shape;875;p7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1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81" name="Google Shape;8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1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83" name="Google Shape;883;p71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CONV1: 55x55x96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volume: 27x27x96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Parameters: 0!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84" name="Google Shape;884;p7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2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90" name="Google Shape;8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2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892" name="Google Shape;892;p72"/>
          <p:cNvSpPr txBox="1"/>
          <p:nvPr/>
        </p:nvSpPr>
        <p:spPr>
          <a:xfrm>
            <a:off x="185125" y="1832438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 227x227x3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CONV1: 55x55x96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POOL1: 27x27x96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93" name="Google Shape;893;p7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3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899" name="Google Shape;8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3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901" name="Google Shape;901;p73"/>
          <p:cNvSpPr txBox="1"/>
          <p:nvPr/>
        </p:nvSpPr>
        <p:spPr>
          <a:xfrm>
            <a:off x="93200" y="1241575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(simplified) AlexNet architecture: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[227x227x3]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7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4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AlexNet</a:t>
            </a:r>
            <a:endParaRPr sz="3000"/>
          </a:p>
        </p:txBody>
      </p:sp>
      <p:pic>
        <p:nvPicPr>
          <p:cNvPr id="908" name="Google Shape;9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9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4"/>
          <p:cNvSpPr txBox="1"/>
          <p:nvPr/>
        </p:nvSpPr>
        <p:spPr>
          <a:xfrm>
            <a:off x="185125" y="614200"/>
            <a:ext cx="3474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[Krizhevsky et al. 2012]</a:t>
            </a:r>
            <a:endParaRPr i="1"/>
          </a:p>
        </p:txBody>
      </p:sp>
      <p:sp>
        <p:nvSpPr>
          <p:cNvPr id="910" name="Google Shape;910;p74"/>
          <p:cNvSpPr txBox="1"/>
          <p:nvPr/>
        </p:nvSpPr>
        <p:spPr>
          <a:xfrm>
            <a:off x="93200" y="1241575"/>
            <a:ext cx="84285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(simplified) AlexNet architecture: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[227x227x3]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4"/>
          <p:cNvSpPr txBox="1"/>
          <p:nvPr/>
        </p:nvSpPr>
        <p:spPr>
          <a:xfrm>
            <a:off x="5260825" y="1766025"/>
            <a:ext cx="40971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Details/Retrospectives: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first use of ReLU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used Norm layers (not common anymore)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heavy data augmentation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dropout 0.5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batch size 128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SGD Momentum 0.9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Learning rate 1e-2, reduced by 10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manually when val accuracy plateaus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L2 weight decay 5e-4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- 7 CNN ensemble: 18.2% -&gt; 15.4%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12" name="Google Shape;912;p7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5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ZFNet</a:t>
            </a:r>
            <a:endParaRPr sz="3000"/>
          </a:p>
        </p:txBody>
      </p:sp>
      <p:pic>
        <p:nvPicPr>
          <p:cNvPr id="918" name="Google Shape;9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" y="757875"/>
            <a:ext cx="8791726" cy="20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5"/>
          <p:cNvSpPr txBox="1"/>
          <p:nvPr/>
        </p:nvSpPr>
        <p:spPr>
          <a:xfrm>
            <a:off x="3797550" y="16510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[Zeiler and Fergus, 2013]</a:t>
            </a:r>
            <a:endParaRPr i="1"/>
          </a:p>
        </p:txBody>
      </p:sp>
      <p:sp>
        <p:nvSpPr>
          <p:cNvPr id="920" name="Google Shape;920;p75"/>
          <p:cNvSpPr txBox="1"/>
          <p:nvPr/>
        </p:nvSpPr>
        <p:spPr>
          <a:xfrm>
            <a:off x="463875" y="3278625"/>
            <a:ext cx="69426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AlexNet but: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CONV1: change from (11x11 stride 4) to (7x7 stride 2)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CONV3,4,5: instead of 384, 384, 256 filters use 512, 1024, 512</a:t>
            </a:r>
            <a:endParaRPr sz="1800"/>
          </a:p>
        </p:txBody>
      </p:sp>
      <p:sp>
        <p:nvSpPr>
          <p:cNvPr id="921" name="Google Shape;921;p75"/>
          <p:cNvSpPr txBox="1"/>
          <p:nvPr/>
        </p:nvSpPr>
        <p:spPr>
          <a:xfrm>
            <a:off x="5125700" y="4151375"/>
            <a:ext cx="4080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ImageNet top 5 error: 15.4% -&gt; 14.8%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922" name="Google Shape;922;p7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6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VGGNet</a:t>
            </a:r>
            <a:endParaRPr sz="3000"/>
          </a:p>
        </p:txBody>
      </p:sp>
      <p:sp>
        <p:nvSpPr>
          <p:cNvPr id="928" name="Google Shape;928;p76"/>
          <p:cNvSpPr txBox="1"/>
          <p:nvPr/>
        </p:nvSpPr>
        <p:spPr>
          <a:xfrm>
            <a:off x="141200" y="562000"/>
            <a:ext cx="3331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[Simonyan and Zisserman, 2014]</a:t>
            </a:r>
            <a:endParaRPr i="1"/>
          </a:p>
        </p:txBody>
      </p:sp>
      <p:pic>
        <p:nvPicPr>
          <p:cNvPr id="929" name="Google Shape;9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0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6"/>
          <p:cNvSpPr/>
          <p:nvPr/>
        </p:nvSpPr>
        <p:spPr>
          <a:xfrm>
            <a:off x="7665584" y="-25625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1" name="Google Shape;931;p76"/>
          <p:cNvCxnSpPr>
            <a:endCxn id="930" idx="1"/>
          </p:cNvCxnSpPr>
          <p:nvPr/>
        </p:nvCxnSpPr>
        <p:spPr>
          <a:xfrm flipH="1" rot="10800000">
            <a:off x="2708984" y="1657825"/>
            <a:ext cx="4956600" cy="88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2" name="Google Shape;932;p76"/>
          <p:cNvSpPr txBox="1"/>
          <p:nvPr/>
        </p:nvSpPr>
        <p:spPr>
          <a:xfrm>
            <a:off x="658025" y="2717575"/>
            <a:ext cx="3469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best model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933" name="Google Shape;933;p76"/>
          <p:cNvSpPr txBox="1"/>
          <p:nvPr/>
        </p:nvSpPr>
        <p:spPr>
          <a:xfrm>
            <a:off x="175075" y="998575"/>
            <a:ext cx="35937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Only 3x3 CONV stride 1, pad 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 2x2 MAX POOL stride 2</a:t>
            </a:r>
            <a:endParaRPr sz="1800"/>
          </a:p>
        </p:txBody>
      </p:sp>
      <p:sp>
        <p:nvSpPr>
          <p:cNvPr id="934" name="Google Shape;934;p76"/>
          <p:cNvSpPr txBox="1"/>
          <p:nvPr/>
        </p:nvSpPr>
        <p:spPr>
          <a:xfrm>
            <a:off x="436625" y="3559575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11.2% top 5 error in ILSVRC 2013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-&gt;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7.3% top 5 error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935" name="Google Shape;935;p7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1638400" y="2162850"/>
            <a:ext cx="282300" cy="813900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3234650" y="2428650"/>
            <a:ext cx="282300" cy="2823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4"/>
          <p:cNvCxnSpPr>
            <a:endCxn id="128" idx="2"/>
          </p:cNvCxnSpPr>
          <p:nvPr/>
        </p:nvCxnSpPr>
        <p:spPr>
          <a:xfrm flipH="1" rot="10800000">
            <a:off x="1745150" y="2569800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>
            <a:endCxn id="128" idx="2"/>
          </p:cNvCxnSpPr>
          <p:nvPr/>
        </p:nvCxnSpPr>
        <p:spPr>
          <a:xfrm>
            <a:off x="1764650" y="2332500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4"/>
          <p:cNvCxnSpPr>
            <a:endCxn id="128" idx="2"/>
          </p:cNvCxnSpPr>
          <p:nvPr/>
        </p:nvCxnSpPr>
        <p:spPr>
          <a:xfrm>
            <a:off x="1900850" y="2183100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/>
          <p:cNvCxnSpPr>
            <a:endCxn id="128" idx="2"/>
          </p:cNvCxnSpPr>
          <p:nvPr/>
        </p:nvCxnSpPr>
        <p:spPr>
          <a:xfrm flipH="1" rot="10800000">
            <a:off x="1926950" y="2569800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4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34" name="Google Shape;134;p14"/>
          <p:cNvSpPr txBox="1"/>
          <p:nvPr/>
        </p:nvSpPr>
        <p:spPr>
          <a:xfrm>
            <a:off x="2198800" y="1417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35" name="Google Shape;135;p14"/>
          <p:cNvSpPr txBox="1"/>
          <p:nvPr/>
        </p:nvSpPr>
        <p:spPr>
          <a:xfrm>
            <a:off x="1163888" y="3882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36" name="Google Shape;136;p14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 Layer</a:t>
            </a:r>
            <a:endParaRPr sz="3000"/>
          </a:p>
        </p:txBody>
      </p:sp>
      <p:sp>
        <p:nvSpPr>
          <p:cNvPr id="137" name="Google Shape;137;p14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3479725" y="768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139" name="Google Shape;139;p14"/>
          <p:cNvCxnSpPr/>
          <p:nvPr/>
        </p:nvCxnSpPr>
        <p:spPr>
          <a:xfrm flipH="1">
            <a:off x="2348650" y="1010250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4"/>
          <p:cNvCxnSpPr/>
          <p:nvPr/>
        </p:nvCxnSpPr>
        <p:spPr>
          <a:xfrm flipH="1">
            <a:off x="2037650" y="1493775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4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4"/>
          <p:cNvSpPr txBox="1"/>
          <p:nvPr/>
        </p:nvSpPr>
        <p:spPr>
          <a:xfrm>
            <a:off x="3842425" y="271095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convolve (slide) over all spatial locations</a:t>
            </a:r>
            <a:endParaRPr sz="1800"/>
          </a:p>
        </p:txBody>
      </p:sp>
      <p:sp>
        <p:nvSpPr>
          <p:cNvPr id="143" name="Google Shape;143;p14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7080350" y="523675"/>
            <a:ext cx="1804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activation map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959444" y="390432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46" name="Google Shape;146;p1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47" name="Google Shape;147;p14"/>
          <p:cNvSpPr txBox="1"/>
          <p:nvPr/>
        </p:nvSpPr>
        <p:spPr>
          <a:xfrm>
            <a:off x="8031353" y="20376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48" name="Google Shape;148;p1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50"/>
            <a:ext cx="2298850" cy="43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7"/>
          <p:cNvSpPr txBox="1"/>
          <p:nvPr/>
        </p:nvSpPr>
        <p:spPr>
          <a:xfrm>
            <a:off x="188000" y="222200"/>
            <a:ext cx="4383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7"/>
          <p:cNvSpPr txBox="1"/>
          <p:nvPr/>
        </p:nvSpPr>
        <p:spPr>
          <a:xfrm>
            <a:off x="85450" y="-219350"/>
            <a:ext cx="78621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102,760,448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3" name="Google Shape;943;p77"/>
          <p:cNvSpPr/>
          <p:nvPr/>
        </p:nvSpPr>
        <p:spPr>
          <a:xfrm>
            <a:off x="8050134" y="299100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7"/>
          <p:cNvSpPr txBox="1"/>
          <p:nvPr/>
        </p:nvSpPr>
        <p:spPr>
          <a:xfrm>
            <a:off x="4821975" y="-109675"/>
            <a:ext cx="2238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45" name="Google Shape;945;p7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50"/>
            <a:ext cx="2298850" cy="43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8"/>
          <p:cNvSpPr txBox="1"/>
          <p:nvPr/>
        </p:nvSpPr>
        <p:spPr>
          <a:xfrm>
            <a:off x="188000" y="222200"/>
            <a:ext cx="4383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8"/>
          <p:cNvSpPr txBox="1"/>
          <p:nvPr/>
        </p:nvSpPr>
        <p:spPr>
          <a:xfrm>
            <a:off x="85450" y="-219350"/>
            <a:ext cx="78621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102,760,448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53" name="Google Shape;953;p78"/>
          <p:cNvSpPr/>
          <p:nvPr/>
        </p:nvSpPr>
        <p:spPr>
          <a:xfrm>
            <a:off x="8050134" y="299100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8"/>
          <p:cNvSpPr txBox="1"/>
          <p:nvPr/>
        </p:nvSpPr>
        <p:spPr>
          <a:xfrm>
            <a:off x="4821975" y="-109675"/>
            <a:ext cx="2238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55" name="Google Shape;955;p78"/>
          <p:cNvSpPr txBox="1"/>
          <p:nvPr/>
        </p:nvSpPr>
        <p:spPr>
          <a:xfrm>
            <a:off x="119650" y="4044300"/>
            <a:ext cx="6383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TOTAL memory: 24M * 4 bytes ~= 93MB / image</a:t>
            </a:r>
            <a:r>
              <a:rPr lang="en"/>
              <a:t> (only forward! ~*2 for bwd)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TOTAL params: 138M parameters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56" name="Google Shape;956;p7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9"/>
          <p:cNvSpPr txBox="1"/>
          <p:nvPr/>
        </p:nvSpPr>
        <p:spPr>
          <a:xfrm>
            <a:off x="188000" y="222200"/>
            <a:ext cx="4383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85450" y="-219350"/>
            <a:ext cx="78621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</a:t>
            </a:r>
            <a:r>
              <a:rPr b="1" lang="en" sz="1200">
                <a:solidFill>
                  <a:srgbClr val="FF0000"/>
                </a:solidFill>
              </a:rPr>
              <a:t>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</a:t>
            </a:r>
            <a:r>
              <a:rPr b="1" lang="en" sz="1200">
                <a:solidFill>
                  <a:srgbClr val="FF0000"/>
                </a:solidFill>
              </a:rPr>
              <a:t>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</a:t>
            </a:r>
            <a:r>
              <a:rPr b="1" lang="en" sz="1200">
                <a:solidFill>
                  <a:srgbClr val="0000FF"/>
                </a:solidFill>
              </a:rPr>
              <a:t>102,760,448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63" name="Google Shape;963;p79"/>
          <p:cNvSpPr txBox="1"/>
          <p:nvPr/>
        </p:nvSpPr>
        <p:spPr>
          <a:xfrm>
            <a:off x="4821975" y="-109675"/>
            <a:ext cx="2238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64" name="Google Shape;964;p79"/>
          <p:cNvSpPr txBox="1"/>
          <p:nvPr/>
        </p:nvSpPr>
        <p:spPr>
          <a:xfrm>
            <a:off x="119650" y="4044300"/>
            <a:ext cx="6383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TOTAL memory: 24M * 4 bytes ~= 93MB / image</a:t>
            </a:r>
            <a:r>
              <a:rPr lang="en"/>
              <a:t> (only forward! ~*2 for bwd)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TOTAL params: 138M parameters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65" name="Google Shape;965;p79"/>
          <p:cNvSpPr txBox="1"/>
          <p:nvPr/>
        </p:nvSpPr>
        <p:spPr>
          <a:xfrm>
            <a:off x="7161375" y="179450"/>
            <a:ext cx="19398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Most memory is in early CONV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Most params are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 late FC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966" name="Google Shape;966;p79"/>
          <p:cNvCxnSpPr/>
          <p:nvPr/>
        </p:nvCxnSpPr>
        <p:spPr>
          <a:xfrm flipH="1">
            <a:off x="5247000" y="3144850"/>
            <a:ext cx="2350200" cy="384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79"/>
          <p:cNvCxnSpPr/>
          <p:nvPr/>
        </p:nvCxnSpPr>
        <p:spPr>
          <a:xfrm rot="10800000">
            <a:off x="3965175" y="529875"/>
            <a:ext cx="2914200" cy="24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7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10"/>
            <a:ext cx="9143998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80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GoogLeNet</a:t>
            </a:r>
            <a:endParaRPr sz="3000"/>
          </a:p>
        </p:txBody>
      </p:sp>
      <p:sp>
        <p:nvSpPr>
          <p:cNvPr id="975" name="Google Shape;975;p80"/>
          <p:cNvSpPr txBox="1"/>
          <p:nvPr/>
        </p:nvSpPr>
        <p:spPr>
          <a:xfrm>
            <a:off x="4711950" y="16510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[Szegedy et al., 2014]</a:t>
            </a:r>
            <a:endParaRPr i="1"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9" y="2576150"/>
            <a:ext cx="3720726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0"/>
          <p:cNvSpPr txBox="1"/>
          <p:nvPr/>
        </p:nvSpPr>
        <p:spPr>
          <a:xfrm>
            <a:off x="4237850" y="3082075"/>
            <a:ext cx="2987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Inception module</a:t>
            </a:r>
            <a:endParaRPr sz="2400"/>
          </a:p>
        </p:txBody>
      </p:sp>
      <p:sp>
        <p:nvSpPr>
          <p:cNvPr id="978" name="Google Shape;978;p8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ILSVRC 2014 winner (6.7% top 5 error)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979" name="Google Shape;979;p8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1"/>
          <p:cNvSpPr txBox="1"/>
          <p:nvPr/>
        </p:nvSpPr>
        <p:spPr>
          <a:xfrm>
            <a:off x="1520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GoogLeNet</a:t>
            </a:r>
            <a:endParaRPr sz="3000"/>
          </a:p>
        </p:txBody>
      </p:sp>
      <p:pic>
        <p:nvPicPr>
          <p:cNvPr id="985" name="Google Shape;9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5"/>
            <a:ext cx="6348398" cy="33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1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Fun features: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- Only 5 million params!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(Removes FC layers completely)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Compared to AlexNet:</a:t>
            </a:r>
            <a:endParaRPr b="1"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- 12X less params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- 2x more compute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4E13"/>
                </a:solidFill>
              </a:rPr>
              <a:t>- 6.67% (vs. 16.4%)</a:t>
            </a:r>
            <a:endParaRPr sz="1800">
              <a:solidFill>
                <a:srgbClr val="274E13"/>
              </a:solidFill>
            </a:endParaRPr>
          </a:p>
        </p:txBody>
      </p:sp>
      <p:sp>
        <p:nvSpPr>
          <p:cNvPr id="987" name="Google Shape;987;p8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2"/>
          <p:cNvSpPr txBox="1"/>
          <p:nvPr/>
        </p:nvSpPr>
        <p:spPr>
          <a:xfrm>
            <a:off x="1066475" y="4190500"/>
            <a:ext cx="790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from Kaiming He’s recent presentation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https://www.youtube.com/watch?v=1PGLj-uKT1w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993" name="Google Shape;993;p82"/>
          <p:cNvPicPr preferRelativeResize="0"/>
          <p:nvPr/>
        </p:nvPicPr>
        <p:blipFill rotWithShape="1">
          <a:blip r:embed="rId4">
            <a:alphaModFix/>
          </a:blip>
          <a:srcRect b="26804" l="0" r="0" t="0"/>
          <a:stretch/>
        </p:blipFill>
        <p:spPr>
          <a:xfrm>
            <a:off x="1254375" y="930725"/>
            <a:ext cx="5641125" cy="23247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4" name="Google Shape;994;p82"/>
          <p:cNvSpPr txBox="1"/>
          <p:nvPr/>
        </p:nvSpPr>
        <p:spPr>
          <a:xfrm>
            <a:off x="10664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995" name="Google Shape;995;p82"/>
          <p:cNvSpPr txBox="1"/>
          <p:nvPr/>
        </p:nvSpPr>
        <p:spPr>
          <a:xfrm>
            <a:off x="4711950" y="16510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sp>
        <p:nvSpPr>
          <p:cNvPr id="996" name="Google Shape;996;p82"/>
          <p:cNvSpPr txBox="1"/>
          <p:nvPr/>
        </p:nvSpPr>
        <p:spPr>
          <a:xfrm>
            <a:off x="4683550" y="44920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ILSVRC 2015 winner (3.6% top 5 error)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997" name="Google Shape;997;p8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8" name="Google Shape;99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62473"/>
            <a:ext cx="9143999" cy="10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6125" y="3309300"/>
            <a:ext cx="6017875" cy="471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75" y="169325"/>
            <a:ext cx="7125074" cy="3999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5" name="Google Shape;1005;p83"/>
          <p:cNvSpPr txBox="1"/>
          <p:nvPr/>
        </p:nvSpPr>
        <p:spPr>
          <a:xfrm>
            <a:off x="1199827" y="4196850"/>
            <a:ext cx="7773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(slide from Kaiming He’s recent presentation)</a:t>
            </a:r>
            <a:endParaRPr/>
          </a:p>
        </p:txBody>
      </p:sp>
      <p:sp>
        <p:nvSpPr>
          <p:cNvPr id="1006" name="Google Shape;1006;p83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4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5"/>
          <p:cNvSpPr txBox="1"/>
          <p:nvPr/>
        </p:nvSpPr>
        <p:spPr>
          <a:xfrm>
            <a:off x="10664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18" name="Google Shape;1018;p85"/>
          <p:cNvSpPr txBox="1"/>
          <p:nvPr/>
        </p:nvSpPr>
        <p:spPr>
          <a:xfrm>
            <a:off x="4711950" y="16510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sp>
        <p:nvSpPr>
          <p:cNvPr id="1019" name="Google Shape;1019;p85"/>
          <p:cNvSpPr txBox="1"/>
          <p:nvPr/>
        </p:nvSpPr>
        <p:spPr>
          <a:xfrm>
            <a:off x="4683550" y="44920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ILSVRC 2015 winner (3.6% top 5 error)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020" name="Google Shape;102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00" y="923425"/>
            <a:ext cx="5873026" cy="3296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85"/>
          <p:cNvSpPr txBox="1"/>
          <p:nvPr/>
        </p:nvSpPr>
        <p:spPr>
          <a:xfrm>
            <a:off x="1199827" y="4196850"/>
            <a:ext cx="7773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(slide from Kaiming He’s recent presentation)</a:t>
            </a:r>
            <a:endParaRPr/>
          </a:p>
        </p:txBody>
      </p:sp>
      <p:sp>
        <p:nvSpPr>
          <p:cNvPr id="1022" name="Google Shape;1022;p85"/>
          <p:cNvSpPr txBox="1"/>
          <p:nvPr/>
        </p:nvSpPr>
        <p:spPr>
          <a:xfrm>
            <a:off x="6719825" y="923425"/>
            <a:ext cx="23430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2-3 weeks of training on 8 GPU machine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 runtime: faster than a VGGNet! (even though it has 8x more layers)</a:t>
            </a:r>
            <a:endParaRPr sz="1800"/>
          </a:p>
        </p:txBody>
      </p:sp>
      <p:sp>
        <p:nvSpPr>
          <p:cNvPr id="1023" name="Google Shape;1023;p8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6"/>
          <p:cNvSpPr txBox="1"/>
          <p:nvPr/>
        </p:nvSpPr>
        <p:spPr>
          <a:xfrm>
            <a:off x="109125" y="12405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ResNet</a:t>
            </a:r>
            <a:endParaRPr sz="3000"/>
          </a:p>
        </p:txBody>
      </p:sp>
      <p:sp>
        <p:nvSpPr>
          <p:cNvPr id="1029" name="Google Shape;1029;p86"/>
          <p:cNvSpPr txBox="1"/>
          <p:nvPr/>
        </p:nvSpPr>
        <p:spPr>
          <a:xfrm>
            <a:off x="109125" y="123875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pic>
        <p:nvPicPr>
          <p:cNvPr id="1030" name="Google Shape;103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50" y="161350"/>
            <a:ext cx="2796300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6"/>
          <p:cNvSpPr txBox="1"/>
          <p:nvPr/>
        </p:nvSpPr>
        <p:spPr>
          <a:xfrm>
            <a:off x="4428550" y="617350"/>
            <a:ext cx="153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224x224x3</a:t>
            </a:r>
            <a:endParaRPr/>
          </a:p>
        </p:txBody>
      </p:sp>
      <p:cxnSp>
        <p:nvCxnSpPr>
          <p:cNvPr id="1032" name="Google Shape;1032;p86"/>
          <p:cNvCxnSpPr/>
          <p:nvPr/>
        </p:nvCxnSpPr>
        <p:spPr>
          <a:xfrm flipH="1" rot="10800000">
            <a:off x="4625675" y="1521050"/>
            <a:ext cx="1977300" cy="50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86"/>
          <p:cNvSpPr txBox="1"/>
          <p:nvPr/>
        </p:nvSpPr>
        <p:spPr>
          <a:xfrm>
            <a:off x="6766125" y="1078275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spatial dimension only 56x56!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34" name="Google Shape;1034;p8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638400" y="2162850"/>
            <a:ext cx="282300" cy="813900"/>
          </a:xfrm>
          <a:prstGeom prst="cube">
            <a:avLst>
              <a:gd fmla="val 53382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3234650" y="2428650"/>
            <a:ext cx="282300" cy="2823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15"/>
          <p:cNvCxnSpPr>
            <a:endCxn id="155" idx="2"/>
          </p:cNvCxnSpPr>
          <p:nvPr/>
        </p:nvCxnSpPr>
        <p:spPr>
          <a:xfrm flipH="1" rot="10800000">
            <a:off x="1745150" y="2569800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>
            <a:endCxn id="155" idx="2"/>
          </p:cNvCxnSpPr>
          <p:nvPr/>
        </p:nvCxnSpPr>
        <p:spPr>
          <a:xfrm>
            <a:off x="1764650" y="2332500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>
            <a:endCxn id="155" idx="2"/>
          </p:cNvCxnSpPr>
          <p:nvPr/>
        </p:nvCxnSpPr>
        <p:spPr>
          <a:xfrm>
            <a:off x="1900850" y="2183100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>
            <a:endCxn id="155" idx="2"/>
          </p:cNvCxnSpPr>
          <p:nvPr/>
        </p:nvCxnSpPr>
        <p:spPr>
          <a:xfrm flipH="1" rot="10800000">
            <a:off x="1926950" y="2569800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5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61" name="Google Shape;161;p15"/>
          <p:cNvSpPr txBox="1"/>
          <p:nvPr/>
        </p:nvSpPr>
        <p:spPr>
          <a:xfrm>
            <a:off x="2198800" y="14176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62" name="Google Shape;162;p15"/>
          <p:cNvSpPr txBox="1"/>
          <p:nvPr/>
        </p:nvSpPr>
        <p:spPr>
          <a:xfrm>
            <a:off x="1163888" y="38824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63" name="Google Shape;163;p15"/>
          <p:cNvSpPr txBox="1"/>
          <p:nvPr/>
        </p:nvSpPr>
        <p:spPr>
          <a:xfrm>
            <a:off x="120875" y="6995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 Layer</a:t>
            </a:r>
            <a:endParaRPr sz="3000"/>
          </a:p>
        </p:txBody>
      </p:sp>
      <p:sp>
        <p:nvSpPr>
          <p:cNvPr id="164" name="Google Shape;164;p15"/>
          <p:cNvSpPr txBox="1"/>
          <p:nvPr/>
        </p:nvSpPr>
        <p:spPr>
          <a:xfrm>
            <a:off x="3479725" y="76847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165" name="Google Shape;165;p15"/>
          <p:cNvCxnSpPr/>
          <p:nvPr/>
        </p:nvCxnSpPr>
        <p:spPr>
          <a:xfrm flipH="1">
            <a:off x="2348650" y="1010250"/>
            <a:ext cx="98430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5"/>
          <p:cNvCxnSpPr/>
          <p:nvPr/>
        </p:nvCxnSpPr>
        <p:spPr>
          <a:xfrm flipH="1">
            <a:off x="2037650" y="1493775"/>
            <a:ext cx="1398900" cy="543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5"/>
          <p:cNvSpPr txBox="1"/>
          <p:nvPr/>
        </p:nvSpPr>
        <p:spPr>
          <a:xfrm>
            <a:off x="3842425" y="271095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convolve (slide) over all spatial locations</a:t>
            </a:r>
            <a:endParaRPr sz="1800"/>
          </a:p>
        </p:txBody>
      </p:sp>
      <p:sp>
        <p:nvSpPr>
          <p:cNvPr id="169" name="Google Shape;169;p15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7049900" y="752275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activation maps</a:t>
            </a:r>
            <a:endParaRPr b="1" sz="1800"/>
          </a:p>
        </p:txBody>
      </p:sp>
      <p:sp>
        <p:nvSpPr>
          <p:cNvPr id="171" name="Google Shape;171;p15"/>
          <p:cNvSpPr txBox="1"/>
          <p:nvPr/>
        </p:nvSpPr>
        <p:spPr>
          <a:xfrm>
            <a:off x="7337422" y="390432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72" name="Google Shape;172;p15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73" name="Google Shape;173;p15"/>
          <p:cNvSpPr txBox="1"/>
          <p:nvPr/>
        </p:nvSpPr>
        <p:spPr>
          <a:xfrm>
            <a:off x="8409330" y="20376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74" name="Google Shape;174;p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4111550" y="-55900"/>
            <a:ext cx="5064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consider a second, </a:t>
            </a:r>
            <a:r>
              <a:rPr lang="en" sz="2400">
                <a:solidFill>
                  <a:srgbClr val="38761D"/>
                </a:solidFill>
              </a:rPr>
              <a:t>green </a:t>
            </a:r>
            <a:r>
              <a:rPr lang="en" sz="2400"/>
              <a:t>filter</a:t>
            </a:r>
            <a:endParaRPr sz="2400"/>
          </a:p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7"/>
          <p:cNvSpPr txBox="1"/>
          <p:nvPr/>
        </p:nvSpPr>
        <p:spPr>
          <a:xfrm>
            <a:off x="127025" y="972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40" name="Google Shape;1040;p87"/>
          <p:cNvSpPr txBox="1"/>
          <p:nvPr/>
        </p:nvSpPr>
        <p:spPr>
          <a:xfrm>
            <a:off x="4005125" y="20985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pic>
        <p:nvPicPr>
          <p:cNvPr id="1041" name="Google Shape;10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3"/>
            <a:ext cx="2724150" cy="2543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2" name="Google Shape;104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3" name="Google Shape;1043;p87"/>
          <p:cNvCxnSpPr/>
          <p:nvPr/>
        </p:nvCxnSpPr>
        <p:spPr>
          <a:xfrm>
            <a:off x="3364125" y="2558900"/>
            <a:ext cx="10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4" name="Google Shape;1044;p87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8"/>
          <p:cNvSpPr txBox="1"/>
          <p:nvPr/>
        </p:nvSpPr>
        <p:spPr>
          <a:xfrm>
            <a:off x="109125" y="972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50" name="Google Shape;1050;p88"/>
          <p:cNvSpPr txBox="1"/>
          <p:nvPr/>
        </p:nvSpPr>
        <p:spPr>
          <a:xfrm>
            <a:off x="4005125" y="20985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sp>
        <p:nvSpPr>
          <p:cNvPr id="1051" name="Google Shape;1051;p88"/>
          <p:cNvSpPr txBox="1"/>
          <p:nvPr/>
        </p:nvSpPr>
        <p:spPr>
          <a:xfrm>
            <a:off x="246000" y="1088400"/>
            <a:ext cx="8652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Batch Normalization after every CONV layer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Xavier/2 initialization from He et al.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SGD + Momentum (0.9)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Learning rate: 0.1, divided by 10 when validation error plateaus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Mini-batch size 256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Weight decay of 1e-5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No dropout used</a:t>
            </a:r>
            <a:endParaRPr sz="2200"/>
          </a:p>
        </p:txBody>
      </p:sp>
      <p:sp>
        <p:nvSpPr>
          <p:cNvPr id="1052" name="Google Shape;1052;p88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9"/>
          <p:cNvSpPr txBox="1"/>
          <p:nvPr/>
        </p:nvSpPr>
        <p:spPr>
          <a:xfrm>
            <a:off x="127025" y="972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58" name="Google Shape;1058;p89"/>
          <p:cNvSpPr txBox="1"/>
          <p:nvPr/>
        </p:nvSpPr>
        <p:spPr>
          <a:xfrm>
            <a:off x="4005125" y="20985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pic>
        <p:nvPicPr>
          <p:cNvPr id="1059" name="Google Shape;10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63" y="986725"/>
            <a:ext cx="58197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9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0"/>
          <p:cNvSpPr txBox="1"/>
          <p:nvPr/>
        </p:nvSpPr>
        <p:spPr>
          <a:xfrm>
            <a:off x="127025" y="972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66" name="Google Shape;1066;p90"/>
          <p:cNvSpPr txBox="1"/>
          <p:nvPr/>
        </p:nvSpPr>
        <p:spPr>
          <a:xfrm>
            <a:off x="4005125" y="20985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sp>
        <p:nvSpPr>
          <p:cNvPr id="1067" name="Google Shape;1067;p90"/>
          <p:cNvSpPr txBox="1"/>
          <p:nvPr/>
        </p:nvSpPr>
        <p:spPr>
          <a:xfrm>
            <a:off x="3891875" y="3954988"/>
            <a:ext cx="3936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(this trick is also used in GoogLeNet)</a:t>
            </a:r>
            <a:endParaRPr sz="1800"/>
          </a:p>
        </p:txBody>
      </p:sp>
      <p:pic>
        <p:nvPicPr>
          <p:cNvPr id="1068" name="Google Shape;10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75" y="1326600"/>
            <a:ext cx="2286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094" y="1371575"/>
            <a:ext cx="3720726" cy="191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90"/>
          <p:cNvCxnSpPr/>
          <p:nvPr/>
        </p:nvCxnSpPr>
        <p:spPr>
          <a:xfrm flipH="1" rot="10800000">
            <a:off x="4313100" y="3498700"/>
            <a:ext cx="429600" cy="4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1" name="Google Shape;1071;p90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1"/>
          <p:cNvSpPr txBox="1"/>
          <p:nvPr/>
        </p:nvSpPr>
        <p:spPr>
          <a:xfrm>
            <a:off x="1066475" y="79300"/>
            <a:ext cx="790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Case Study: ResNet</a:t>
            </a:r>
            <a:endParaRPr sz="3000"/>
          </a:p>
        </p:txBody>
      </p:sp>
      <p:sp>
        <p:nvSpPr>
          <p:cNvPr id="1077" name="Google Shape;1077;p91"/>
          <p:cNvSpPr txBox="1"/>
          <p:nvPr/>
        </p:nvSpPr>
        <p:spPr>
          <a:xfrm>
            <a:off x="4711950" y="165100"/>
            <a:ext cx="234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[He et al., 2015]</a:t>
            </a:r>
            <a:endParaRPr i="1"/>
          </a:p>
        </p:txBody>
      </p:sp>
      <p:pic>
        <p:nvPicPr>
          <p:cNvPr id="1078" name="Google Shape;10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0"/>
            <a:ext cx="749875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893463"/>
            <a:ext cx="7906799" cy="34783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0" name="Google Shape;1080;p91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2"/>
          <p:cNvSpPr txBox="1"/>
          <p:nvPr/>
        </p:nvSpPr>
        <p:spPr>
          <a:xfrm>
            <a:off x="464950" y="205825"/>
            <a:ext cx="84462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ConvNets stack CONV,POOL,FC layers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Trend towards smaller filters and deeper architectures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Trend towards getting rid of POOL/FC layers (just CONV)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Typical architectures look like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[(CONV-RELU)*N-POOL?]*M-(FC-RELU)*K,SOFTMAX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where N is usually up to ~5, M is large, 0 &lt;= K &lt;= 2.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but recent advances such as ResNet/GoogLeNet challenge this paradigm</a:t>
            </a:r>
            <a:endParaRPr sz="1800"/>
          </a:p>
        </p:txBody>
      </p:sp>
      <p:sp>
        <p:nvSpPr>
          <p:cNvPr id="1086" name="Google Shape;1086;p92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84" name="Google Shape;184;p16"/>
          <p:cNvSpPr txBox="1"/>
          <p:nvPr/>
        </p:nvSpPr>
        <p:spPr>
          <a:xfrm>
            <a:off x="2198800" y="11890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</a:t>
            </a:r>
            <a:endParaRPr sz="1800"/>
          </a:p>
        </p:txBody>
      </p:sp>
      <p:sp>
        <p:nvSpPr>
          <p:cNvPr id="185" name="Google Shape;185;p16"/>
          <p:cNvSpPr txBox="1"/>
          <p:nvPr/>
        </p:nvSpPr>
        <p:spPr>
          <a:xfrm>
            <a:off x="1163888" y="36538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cxnSp>
        <p:nvCxnSpPr>
          <p:cNvPr id="186" name="Google Shape;186;p16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6"/>
          <p:cNvSpPr txBox="1"/>
          <p:nvPr/>
        </p:nvSpPr>
        <p:spPr>
          <a:xfrm>
            <a:off x="2851825" y="232995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Convolution Layer</a:t>
            </a:r>
            <a:endParaRPr sz="1800"/>
          </a:p>
        </p:txBody>
      </p:sp>
      <p:sp>
        <p:nvSpPr>
          <p:cNvPr id="188" name="Google Shape;188;p16"/>
          <p:cNvSpPr/>
          <p:nvPr/>
        </p:nvSpPr>
        <p:spPr>
          <a:xfrm>
            <a:off x="5852728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5830700" y="523675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activation maps</a:t>
            </a:r>
            <a:endParaRPr b="1" sz="1800"/>
          </a:p>
        </p:txBody>
      </p:sp>
      <p:sp>
        <p:nvSpPr>
          <p:cNvPr id="190" name="Google Shape;190;p16"/>
          <p:cNvSpPr txBox="1"/>
          <p:nvPr/>
        </p:nvSpPr>
        <p:spPr>
          <a:xfrm>
            <a:off x="5965822" y="367572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</a:t>
            </a:r>
            <a:endParaRPr sz="1800"/>
          </a:p>
        </p:txBody>
      </p:sp>
      <p:sp>
        <p:nvSpPr>
          <p:cNvPr id="191" name="Google Shape;191;p16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92" name="Google Shape;192;p16"/>
          <p:cNvSpPr txBox="1"/>
          <p:nvPr/>
        </p:nvSpPr>
        <p:spPr>
          <a:xfrm>
            <a:off x="7513105" y="165896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28</a:t>
            </a:r>
            <a:endParaRPr sz="1800"/>
          </a:p>
        </p:txBody>
      </p:sp>
      <p:sp>
        <p:nvSpPr>
          <p:cNvPr id="193" name="Google Shape;193;p16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example, if we had 6 5x5 filters, we’ll get 6 separate activation maps:</a:t>
            </a:r>
            <a:endParaRPr sz="2000"/>
          </a:p>
        </p:txBody>
      </p:sp>
      <p:sp>
        <p:nvSpPr>
          <p:cNvPr id="194" name="Google Shape;194;p16"/>
          <p:cNvSpPr/>
          <p:nvPr/>
        </p:nvSpPr>
        <p:spPr>
          <a:xfrm>
            <a:off x="6005128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6157528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6309928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6462328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>
            <a:off x="819650" y="4110760"/>
            <a:ext cx="86259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stack these up to get a “new image” of size 28x28x6!</a:t>
            </a:r>
            <a:endParaRPr sz="2000"/>
          </a:p>
        </p:txBody>
      </p:sp>
      <p:sp>
        <p:nvSpPr>
          <p:cNvPr id="199" name="Google Shape;199;p16"/>
          <p:cNvSpPr txBox="1"/>
          <p:nvPr>
            <p:ph idx="12" type="sldNum"/>
          </p:nvPr>
        </p:nvSpPr>
        <p:spPr>
          <a:xfrm>
            <a:off x="6808104" y="4667850"/>
            <a:ext cx="76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